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and Description" id="{BE3179FD-4B37-4A2F-B510-CF692373AC1D}">
          <p14:sldIdLst>
            <p14:sldId id="256"/>
            <p14:sldId id="257"/>
            <p14:sldId id="266"/>
          </p14:sldIdLst>
        </p14:section>
        <p14:section name="Exercise 1" id="{46D699FD-2FF3-4A4D-89BA-0F9669ADA0B4}">
          <p14:sldIdLst>
            <p14:sldId id="258"/>
          </p14:sldIdLst>
        </p14:section>
        <p14:section name="Exercise 2" id="{6B6E781A-9A1D-4125-8F03-D74E1334CD60}">
          <p14:sldIdLst>
            <p14:sldId id="259"/>
            <p14:sldId id="260"/>
          </p14:sldIdLst>
        </p14:section>
        <p14:section name="Exercise 3" id="{26AD9C57-89C8-4C32-8240-95F8DA0E234C}">
          <p14:sldIdLst>
            <p14:sldId id="261"/>
          </p14:sldIdLst>
        </p14:section>
        <p14:section name="Exercise 4" id="{A3512B6D-2EC0-47D8-BCD6-42AAFB1AC0E9}">
          <p14:sldIdLst>
            <p14:sldId id="262"/>
            <p14:sldId id="263"/>
            <p14:sldId id="264"/>
          </p14:sldIdLst>
        </p14:section>
        <p14:section name="End" id="{A0061B89-8A09-4030-967E-E8E96CC76611}">
          <p14:sldIdLst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AC324-28E6-4C89-9AD5-04EDB8402C3C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14AFF9-660C-44BC-9959-4FA412F23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27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texturex-com.deviantart.com/art/Light-Grunge-Texture-desktop-wallpaper-405116106" TargetMode="External"/><Relationship Id="rId5" Type="http://schemas.microsoft.com/office/2007/relationships/hdphoto" Target="../media/hdphoto2.wdp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8132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4 (Slide II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D77F4A42-82D8-4F78-AE0E-08CE5798C9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graphicFrame>
        <p:nvGraphicFramePr>
          <p:cNvPr id="11" name="Table 19">
            <a:extLst>
              <a:ext uri="{FF2B5EF4-FFF2-40B4-BE49-F238E27FC236}">
                <a16:creationId xmlns:a16="http://schemas.microsoft.com/office/drawing/2014/main" id="{1C183696-D8A3-4D42-980E-F2DB539AA92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95350185"/>
              </p:ext>
            </p:extLst>
          </p:nvPr>
        </p:nvGraphicFramePr>
        <p:xfrm>
          <a:off x="872255" y="1660219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41D8C32-4EDF-452C-BD8D-5A9921787185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62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09A1009-D216-40CE-A3F3-83D03245A982}"/>
              </a:ext>
            </a:extLst>
          </p:cNvPr>
          <p:cNvCxnSpPr>
            <a:cxnSpLocks/>
          </p:cNvCxnSpPr>
          <p:nvPr userDrawn="1"/>
        </p:nvCxnSpPr>
        <p:spPr>
          <a:xfrm>
            <a:off x="872255" y="1660218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B526D98-7ECD-4978-8907-6D81BADB71F7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79788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2E807-7B71-4123-B9CC-3E96AB142BF3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59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0E30A5A7-27BE-4CBB-939E-9FFCB15592F7}"/>
              </a:ext>
            </a:extLst>
          </p:cNvPr>
          <p:cNvSpPr txBox="1"/>
          <p:nvPr userDrawn="1"/>
        </p:nvSpPr>
        <p:spPr>
          <a:xfrm>
            <a:off x="7058860" y="710553"/>
            <a:ext cx="39469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Our function is f =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7.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So, we will insert these values (of 1) in the corresponding cells.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graphicFrame>
        <p:nvGraphicFramePr>
          <p:cNvPr id="17" name="Table 19">
            <a:extLst>
              <a:ext uri="{FF2B5EF4-FFF2-40B4-BE49-F238E27FC236}">
                <a16:creationId xmlns:a16="http://schemas.microsoft.com/office/drawing/2014/main" id="{6097BE30-E28D-43B8-9686-2632659B0370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14609520"/>
              </p:ext>
            </p:extLst>
          </p:nvPr>
        </p:nvGraphicFramePr>
        <p:xfrm>
          <a:off x="872255" y="1660218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F06AF1E-F384-4E43-8A5A-B5759FBCB302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61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DDCAD69-2714-4B46-94D2-96A75FA48B64}"/>
              </a:ext>
            </a:extLst>
          </p:cNvPr>
          <p:cNvCxnSpPr>
            <a:cxnSpLocks/>
          </p:cNvCxnSpPr>
          <p:nvPr userDrawn="1"/>
        </p:nvCxnSpPr>
        <p:spPr>
          <a:xfrm>
            <a:off x="872255" y="1660217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20AA4F64-5A11-4CAB-9097-A879D29FDE4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079642858"/>
              </p:ext>
            </p:extLst>
          </p:nvPr>
        </p:nvGraphicFramePr>
        <p:xfrm>
          <a:off x="872255" y="1660216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>
                          <a:solidFill>
                            <a:srgbClr val="FE2A7B"/>
                          </a:solidFill>
                        </a:rPr>
                        <a:t>0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1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3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2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4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5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7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6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A0863F4-4B5A-4B62-AD82-9D8054581AEF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79787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7E57BFA-972B-4A3B-BB4A-027F5D61CE3B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58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3" name="Table 19">
            <a:extLst>
              <a:ext uri="{FF2B5EF4-FFF2-40B4-BE49-F238E27FC236}">
                <a16:creationId xmlns:a16="http://schemas.microsoft.com/office/drawing/2014/main" id="{59453457-74F8-4D9A-B08C-340DE9B4334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35660268"/>
              </p:ext>
            </p:extLst>
          </p:nvPr>
        </p:nvGraphicFramePr>
        <p:xfrm>
          <a:off x="872255" y="1677317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AB81D17-99C6-416C-AA41-DE294EF2CAF9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99360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54CB40-BBA4-413D-BC2E-B22B9F3CE29D}"/>
              </a:ext>
            </a:extLst>
          </p:cNvPr>
          <p:cNvCxnSpPr>
            <a:cxnSpLocks/>
          </p:cNvCxnSpPr>
          <p:nvPr userDrawn="1"/>
        </p:nvCxnSpPr>
        <p:spPr>
          <a:xfrm>
            <a:off x="872255" y="1677316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6" name="Table 19">
            <a:extLst>
              <a:ext uri="{FF2B5EF4-FFF2-40B4-BE49-F238E27FC236}">
                <a16:creationId xmlns:a16="http://schemas.microsoft.com/office/drawing/2014/main" id="{2C9B0D14-9695-43CC-AA23-28D133F9B9B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2923808"/>
              </p:ext>
            </p:extLst>
          </p:nvPr>
        </p:nvGraphicFramePr>
        <p:xfrm>
          <a:off x="872255" y="1677315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b="1" baseline="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0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ctr"/>
                      <a:endParaRPr lang="en-US" sz="2000" b="1" baseline="0" dirty="0">
                        <a:solidFill>
                          <a:schemeClr val="tx1"/>
                        </a:solidFill>
                      </a:endParaRP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1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2000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ctr"/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3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b="1" baseline="0" dirty="0">
                        <a:solidFill>
                          <a:srgbClr val="FE2A7B"/>
                        </a:solidFill>
                      </a:endParaRPr>
                    </a:p>
                    <a:p>
                      <a:pPr algn="ctr"/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2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4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5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ctr"/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7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ctr"/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  <a:p>
                      <a:pPr algn="l"/>
                      <a:r>
                        <a:rPr lang="en-US" b="1" baseline="0" dirty="0">
                          <a:solidFill>
                            <a:srgbClr val="FE2A7B"/>
                          </a:solidFill>
                        </a:rPr>
                        <a:t> </a:t>
                      </a:r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6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56C575D-6953-4D49-AE4D-66E3702294B9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96886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CFD866C-F296-4B1C-A07E-B86FB317BF74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99357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FFA4D281-0F68-492B-87CB-AD0025A20F94}"/>
              </a:ext>
            </a:extLst>
          </p:cNvPr>
          <p:cNvSpPr txBox="1"/>
          <p:nvPr userDrawn="1"/>
        </p:nvSpPr>
        <p:spPr>
          <a:xfrm>
            <a:off x="7058860" y="1704668"/>
            <a:ext cx="385885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Now, group them! Group as many as you can but don’t forget, the number of terms in a group must be a power of 2 (1, 2, 4, 8 etc.)</a:t>
            </a:r>
          </a:p>
        </p:txBody>
      </p:sp>
      <p:sp>
        <p:nvSpPr>
          <p:cNvPr id="30" name="Circle: Hollow 29">
            <a:extLst>
              <a:ext uri="{FF2B5EF4-FFF2-40B4-BE49-F238E27FC236}">
                <a16:creationId xmlns:a16="http://schemas.microsoft.com/office/drawing/2014/main" id="{4D31045B-FFEC-4F41-9BAD-45DB473F9B08}"/>
              </a:ext>
            </a:extLst>
          </p:cNvPr>
          <p:cNvSpPr/>
          <p:nvPr userDrawn="1"/>
        </p:nvSpPr>
        <p:spPr>
          <a:xfrm>
            <a:off x="3988107" y="2544474"/>
            <a:ext cx="2133138" cy="1983459"/>
          </a:xfrm>
          <a:prstGeom prst="donut">
            <a:avLst>
              <a:gd name="adj" fmla="val 5168"/>
            </a:avLst>
          </a:prstGeom>
          <a:solidFill>
            <a:srgbClr val="FF0000"/>
          </a:solidFill>
          <a:ln w="28575">
            <a:solidFill>
              <a:srgbClr val="FF000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E5A4B8-515D-4F02-9CA2-AE9A114EDF67}"/>
              </a:ext>
            </a:extLst>
          </p:cNvPr>
          <p:cNvSpPr txBox="1"/>
          <p:nvPr userDrawn="1"/>
        </p:nvSpPr>
        <p:spPr>
          <a:xfrm>
            <a:off x="7058860" y="3081005"/>
            <a:ext cx="38588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This is our group.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F850FC4-F0C1-4211-8E3F-09A0A142C67B}"/>
              </a:ext>
            </a:extLst>
          </p:cNvPr>
          <p:cNvSpPr txBox="1"/>
          <p:nvPr userDrawn="1"/>
        </p:nvSpPr>
        <p:spPr>
          <a:xfrm>
            <a:off x="7058860" y="3450337"/>
            <a:ext cx="423564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Consider which arguments stay the same.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A415B48-F080-4314-AD57-1FB0F33F66F7}"/>
              </a:ext>
            </a:extLst>
          </p:cNvPr>
          <p:cNvSpPr txBox="1"/>
          <p:nvPr userDrawn="1"/>
        </p:nvSpPr>
        <p:spPr>
          <a:xfrm>
            <a:off x="7058860" y="3976176"/>
            <a:ext cx="496834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 can see that: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the value of x changes from 0 to 1. 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the value of y stays the same.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and the value of z changes from 1 to 0.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7DF3207-98D5-4097-BA7A-6E962F51B59C}"/>
              </a:ext>
            </a:extLst>
          </p:cNvPr>
          <p:cNvSpPr txBox="1"/>
          <p:nvPr userDrawn="1"/>
        </p:nvSpPr>
        <p:spPr>
          <a:xfrm>
            <a:off x="7192459" y="5452685"/>
            <a:ext cx="1488852" cy="400110"/>
          </a:xfrm>
          <a:prstGeom prst="rect">
            <a:avLst/>
          </a:prstGeom>
          <a:noFill/>
          <a:ln w="28575">
            <a:solidFill>
              <a:schemeClr val="tx2">
                <a:lumMod val="20000"/>
                <a:lumOff val="8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Thus, </a:t>
            </a:r>
            <a:r>
              <a:rPr lang="en-US" sz="2000" b="1" dirty="0">
                <a:ln w="0"/>
                <a:solidFill>
                  <a:srgbClr val="FFCC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 = 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A9915FB-F980-4B83-8EED-3C693DB0CCAA}"/>
              </a:ext>
            </a:extLst>
          </p:cNvPr>
          <p:cNvSpPr txBox="1"/>
          <p:nvPr userDrawn="1"/>
        </p:nvSpPr>
        <p:spPr>
          <a:xfrm>
            <a:off x="10191125" y="6097418"/>
            <a:ext cx="18008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DONE.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AE624A3-1D8E-4ED3-8824-CF3968115F49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E91A28-17AF-42D5-986D-CD66C413F307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222052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 animBg="1"/>
      <p:bldP spid="31" grpId="0"/>
      <p:bldP spid="32" grpId="0"/>
      <p:bldP spid="33" grpId="0"/>
      <p:bldP spid="34" grpId="0" animBg="1"/>
      <p:bldP spid="35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826616CF-384F-4AA0-AF64-CFFADF9DFF7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7384905-BB72-4E40-94B5-60D516606F3B}"/>
              </a:ext>
            </a:extLst>
          </p:cNvPr>
          <p:cNvSpPr txBox="1"/>
          <p:nvPr userDrawn="1"/>
        </p:nvSpPr>
        <p:spPr>
          <a:xfrm>
            <a:off x="9772983" y="5924582"/>
            <a:ext cx="11503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END.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A50B59D-C7BB-483B-9C0B-A74C2AC082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rPr lang="en-US"/>
              <a:t>December 2021</a:t>
            </a:r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3A89B30-50A8-476A-9B70-D7645915D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i="1"/>
            </a:lvl1pPr>
          </a:lstStyle>
          <a:p>
            <a:r>
              <a:rPr lang="ro-RO" dirty="0"/>
              <a:t>Paraschiv Diana-Andreea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024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DD96D21D-12B5-4BFD-AE1A-820B0EC935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2F4295-EA8B-4F1B-A39E-1E5D28AFB469}"/>
              </a:ext>
            </a:extLst>
          </p:cNvPr>
          <p:cNvSpPr/>
          <p:nvPr userDrawn="1"/>
        </p:nvSpPr>
        <p:spPr>
          <a:xfrm>
            <a:off x="1209249" y="2331230"/>
            <a:ext cx="10430816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2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This is an animated presentation to keep you attentive and to make sure you understand.</a:t>
            </a:r>
          </a:p>
          <a:p>
            <a:r>
              <a:rPr lang="en-US" sz="3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It is highly recommended that you open this file in </a:t>
            </a:r>
            <a:r>
              <a:rPr lang="en-US" sz="3200" b="1" cap="none" spc="0" dirty="0">
                <a:ln w="3175">
                  <a:solidFill>
                    <a:srgbClr val="C00000"/>
                  </a:solidFill>
                </a:ln>
                <a:solidFill>
                  <a:srgbClr val="FF0000"/>
                </a:solidFill>
                <a:effectLst>
                  <a:glow rad="101600">
                    <a:schemeClr val="bg1">
                      <a:alpha val="6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PowerPoint</a:t>
            </a:r>
            <a:r>
              <a:rPr lang="en-US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since </a:t>
            </a:r>
            <a:r>
              <a:rPr lang="en-US" sz="3200" b="1" cap="none" spc="0" dirty="0">
                <a:ln w="0"/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Google Slides </a:t>
            </a:r>
            <a:r>
              <a:rPr lang="en-US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lacks a lot of features and the presentation might be slightly off.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C56B26-E887-430D-AD75-C4FB856B5B54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9DC005-EAAD-40F6-A188-9E0A4E30CCBB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97090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DD96D21D-12B5-4BFD-AE1A-820B0EC935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2F4295-EA8B-4F1B-A39E-1E5D28AFB469}"/>
              </a:ext>
            </a:extLst>
          </p:cNvPr>
          <p:cNvSpPr/>
          <p:nvPr userDrawn="1"/>
        </p:nvSpPr>
        <p:spPr>
          <a:xfrm>
            <a:off x="1122033" y="1813173"/>
            <a:ext cx="9947933" cy="32316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ro-RO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 created this presentation as a project for the Information Technology Basics class. The presentation has the purpose of proving my understanding of the lessons and my tutoring skills. I tried to explain everything in such a way that anyone could understand.</a:t>
            </a:r>
          </a:p>
          <a:p>
            <a:endParaRPr lang="ro-RO" sz="12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ro-RO" sz="32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Enjoy !!	</a:t>
            </a:r>
            <a:endParaRPr lang="en-US" sz="32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C56B26-E887-430D-AD75-C4FB856B5B54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9DC005-EAAD-40F6-A188-9E0A4E30CCBB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303542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16F3E444-6AAE-413F-93F0-5DD5D4C78B9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B331102-94C6-49B5-90ED-B35BFF244CEA}"/>
              </a:ext>
            </a:extLst>
          </p:cNvPr>
          <p:cNvSpPr/>
          <p:nvPr userDrawn="1"/>
        </p:nvSpPr>
        <p:spPr>
          <a:xfrm>
            <a:off x="722281" y="683254"/>
            <a:ext cx="1058012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1.  </a:t>
            </a: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Complete the truth table for the logic function: </a:t>
            </a:r>
            <a:r>
              <a:rPr lang="en-U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2865"/>
                </a:highlight>
              </a:rPr>
              <a:t> </a:t>
            </a:r>
            <a:r>
              <a:rPr lang="es-E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002865"/>
                </a:highlight>
              </a:rPr>
              <a:t>f(x,y) = x̅ y̅ + x y </a:t>
            </a:r>
            <a:r>
              <a:rPr lang="es-ES" sz="24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n-US" sz="24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C32214A-B537-4526-8FC0-B602AC041744}"/>
              </a:ext>
            </a:extLst>
          </p:cNvPr>
          <p:cNvSpPr/>
          <p:nvPr userDrawn="1"/>
        </p:nvSpPr>
        <p:spPr>
          <a:xfrm>
            <a:off x="722281" y="755133"/>
            <a:ext cx="426035" cy="317906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1.</a:t>
            </a:r>
            <a:endParaRPr lang="ro-RO" sz="24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F80B9E-8EA4-463C-8956-7E2F5CA57FE1}"/>
              </a:ext>
            </a:extLst>
          </p:cNvPr>
          <p:cNvSpPr/>
          <p:nvPr userDrawn="1"/>
        </p:nvSpPr>
        <p:spPr>
          <a:xfrm>
            <a:off x="722281" y="1272145"/>
            <a:ext cx="10580128" cy="246221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we have two variables ⇒ 2</a:t>
            </a:r>
            <a:r>
              <a:rPr lang="en-US" sz="2200" b="0" cap="none" spc="0" baseline="300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4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this means we have 4 possibilities, so we can insert our x and y in the truth table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The next thing we’re gonna do is negate x and y, as we need them for calculating our function (f). </a:t>
            </a:r>
            <a:r>
              <a:rPr lang="en-US" sz="2200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 0 turns to 1, 1 turns to 0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Now that we know all the values, we can perform the multiplications in our function.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If we sum up what we’ve just calculated, we will get the resul</a:t>
            </a:r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 of f.</a:t>
            </a:r>
            <a:endParaRPr lang="en-US" sz="2200" b="0" cap="none" spc="0" dirty="0">
              <a:ln w="0"/>
              <a:solidFill>
                <a:srgbClr val="DFA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2200" b="0" cap="none" spc="0" dirty="0">
              <a:ln w="0"/>
              <a:solidFill>
                <a:srgbClr val="DFA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2DC0278-10F4-4AE7-AAEB-718EDFF4BDD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594957802"/>
              </p:ext>
            </p:extLst>
          </p:nvPr>
        </p:nvGraphicFramePr>
        <p:xfrm>
          <a:off x="722281" y="3731655"/>
          <a:ext cx="1978389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89513">
                  <a:extLst>
                    <a:ext uri="{9D8B030D-6E8A-4147-A177-3AD203B41FA5}">
                      <a16:colId xmlns:a16="http://schemas.microsoft.com/office/drawing/2014/main" val="2237531907"/>
                    </a:ext>
                  </a:extLst>
                </a:gridCol>
                <a:gridCol w="988876">
                  <a:extLst>
                    <a:ext uri="{9D8B030D-6E8A-4147-A177-3AD203B41FA5}">
                      <a16:colId xmlns:a16="http://schemas.microsoft.com/office/drawing/2014/main" val="2068267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2936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4516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659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8642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713063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8C3B8FB-ECE3-49CD-A97E-73226B47ACF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505586592"/>
              </p:ext>
            </p:extLst>
          </p:nvPr>
        </p:nvGraphicFramePr>
        <p:xfrm>
          <a:off x="2700670" y="3731655"/>
          <a:ext cx="1978389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77916">
                  <a:extLst>
                    <a:ext uri="{9D8B030D-6E8A-4147-A177-3AD203B41FA5}">
                      <a16:colId xmlns:a16="http://schemas.microsoft.com/office/drawing/2014/main" val="2087576053"/>
                    </a:ext>
                  </a:extLst>
                </a:gridCol>
                <a:gridCol w="1000473">
                  <a:extLst>
                    <a:ext uri="{9D8B030D-6E8A-4147-A177-3AD203B41FA5}">
                      <a16:colId xmlns:a16="http://schemas.microsoft.com/office/drawing/2014/main" val="39909012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x̅ 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dirty="0"/>
                        <a:t>ȳ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450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216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1383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8033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7004289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2927AF8-EB1B-4033-9413-12E27D3360C9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39523499"/>
              </p:ext>
            </p:extLst>
          </p:nvPr>
        </p:nvGraphicFramePr>
        <p:xfrm>
          <a:off x="4679059" y="3731655"/>
          <a:ext cx="1978389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77916">
                  <a:extLst>
                    <a:ext uri="{9D8B030D-6E8A-4147-A177-3AD203B41FA5}">
                      <a16:colId xmlns:a16="http://schemas.microsoft.com/office/drawing/2014/main" val="1904908805"/>
                    </a:ext>
                  </a:extLst>
                </a:gridCol>
                <a:gridCol w="1000473">
                  <a:extLst>
                    <a:ext uri="{9D8B030D-6E8A-4147-A177-3AD203B41FA5}">
                      <a16:colId xmlns:a16="http://schemas.microsoft.com/office/drawing/2014/main" val="170790032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x̅ </a:t>
                      </a:r>
                      <a:r>
                        <a:rPr lang="ro-RO" dirty="0"/>
                        <a:t>ȳ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xy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413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29431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7057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767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5695036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74138FA3-D67E-4040-A658-8F5B263DCFA5}"/>
              </a:ext>
            </a:extLst>
          </p:cNvPr>
          <p:cNvSpPr/>
          <p:nvPr userDrawn="1"/>
        </p:nvSpPr>
        <p:spPr>
          <a:xfrm>
            <a:off x="7086919" y="4139305"/>
            <a:ext cx="3246692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1*1= 1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1*0= 0</a:t>
            </a:r>
          </a:p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0*1= 0</a:t>
            </a:r>
          </a:p>
          <a:p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0*0= 0</a:t>
            </a:r>
          </a:p>
        </p:txBody>
      </p:sp>
      <p:sp>
        <p:nvSpPr>
          <p:cNvPr id="15" name="Flowchart: Terminator 14">
            <a:extLst>
              <a:ext uri="{FF2B5EF4-FFF2-40B4-BE49-F238E27FC236}">
                <a16:creationId xmlns:a16="http://schemas.microsoft.com/office/drawing/2014/main" id="{912D8A3A-A6EA-4DE0-9DB4-F3B5861FE4CB}"/>
              </a:ext>
            </a:extLst>
          </p:cNvPr>
          <p:cNvSpPr/>
          <p:nvPr userDrawn="1"/>
        </p:nvSpPr>
        <p:spPr>
          <a:xfrm>
            <a:off x="2913321" y="3596926"/>
            <a:ext cx="1626781" cy="2123657"/>
          </a:xfrm>
          <a:prstGeom prst="flowChartTerminator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6" name="Flowchart: Terminator 15">
            <a:extLst>
              <a:ext uri="{FF2B5EF4-FFF2-40B4-BE49-F238E27FC236}">
                <a16:creationId xmlns:a16="http://schemas.microsoft.com/office/drawing/2014/main" id="{CAFA6ACF-EF2C-44F5-93F1-EBFA248E2C6C}"/>
              </a:ext>
            </a:extLst>
          </p:cNvPr>
          <p:cNvSpPr/>
          <p:nvPr userDrawn="1"/>
        </p:nvSpPr>
        <p:spPr>
          <a:xfrm>
            <a:off x="4818016" y="3614223"/>
            <a:ext cx="664535" cy="2123657"/>
          </a:xfrm>
          <a:prstGeom prst="flowChartTerminator">
            <a:avLst/>
          </a:prstGeom>
          <a:noFill/>
          <a:ln w="38100">
            <a:solidFill>
              <a:srgbClr val="EF8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E16E9645-5BAA-4CA3-B1BC-295FE232BB71}"/>
              </a:ext>
            </a:extLst>
          </p:cNvPr>
          <p:cNvSpPr/>
          <p:nvPr userDrawn="1"/>
        </p:nvSpPr>
        <p:spPr>
          <a:xfrm>
            <a:off x="925033" y="3596925"/>
            <a:ext cx="1626781" cy="2123657"/>
          </a:xfrm>
          <a:prstGeom prst="flowChartTerminator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8" name="Flowchart: Terminator 17">
            <a:extLst>
              <a:ext uri="{FF2B5EF4-FFF2-40B4-BE49-F238E27FC236}">
                <a16:creationId xmlns:a16="http://schemas.microsoft.com/office/drawing/2014/main" id="{2A51D633-9E36-4D5B-A8CD-F0C2215775AD}"/>
              </a:ext>
            </a:extLst>
          </p:cNvPr>
          <p:cNvSpPr/>
          <p:nvPr userDrawn="1"/>
        </p:nvSpPr>
        <p:spPr>
          <a:xfrm>
            <a:off x="5912022" y="3596924"/>
            <a:ext cx="516245" cy="2123657"/>
          </a:xfrm>
          <a:prstGeom prst="flowChartTerminator">
            <a:avLst/>
          </a:prstGeom>
          <a:noFill/>
          <a:ln w="38100">
            <a:solidFill>
              <a:srgbClr val="EF8D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7CAFA42-E575-4ACA-BD1E-8C3088F148BA}"/>
              </a:ext>
            </a:extLst>
          </p:cNvPr>
          <p:cNvSpPr txBox="1"/>
          <p:nvPr userDrawn="1"/>
        </p:nvSpPr>
        <p:spPr>
          <a:xfrm>
            <a:off x="8522523" y="4139305"/>
            <a:ext cx="143820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0*0= 0</a:t>
            </a:r>
          </a:p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0*1</a:t>
            </a:r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0</a:t>
            </a:r>
          </a:p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1*0= 0</a:t>
            </a:r>
          </a:p>
          <a:p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1*1</a:t>
            </a:r>
            <a:r>
              <a:rPr lang="en-US" sz="22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</a:t>
            </a:r>
            <a:r>
              <a:rPr lang="en-US" sz="220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en-US" sz="2200" b="0" cap="none" spc="0" dirty="0">
              <a:ln w="0"/>
              <a:solidFill>
                <a:schemeClr val="accent5">
                  <a:lumMod val="20000"/>
                  <a:lumOff val="8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A175E0F7-715A-4ED3-B32B-4CCECA22F02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66232974"/>
              </p:ext>
            </p:extLst>
          </p:nvPr>
        </p:nvGraphicFramePr>
        <p:xfrm>
          <a:off x="6674670" y="3731652"/>
          <a:ext cx="977916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77916">
                  <a:extLst>
                    <a:ext uri="{9D8B030D-6E8A-4147-A177-3AD203B41FA5}">
                      <a16:colId xmlns:a16="http://schemas.microsoft.com/office/drawing/2014/main" val="29242639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1450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10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6010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9221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799013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9570190-CAD3-4FB4-9B38-ED0948C059A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18029388"/>
              </p:ext>
            </p:extLst>
          </p:nvPr>
        </p:nvGraphicFramePr>
        <p:xfrm>
          <a:off x="4673561" y="3731652"/>
          <a:ext cx="1978389" cy="18542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77916">
                  <a:extLst>
                    <a:ext uri="{9D8B030D-6E8A-4147-A177-3AD203B41FA5}">
                      <a16:colId xmlns:a16="http://schemas.microsoft.com/office/drawing/2014/main" val="2651567713"/>
                    </a:ext>
                  </a:extLst>
                </a:gridCol>
                <a:gridCol w="1000473">
                  <a:extLst>
                    <a:ext uri="{9D8B030D-6E8A-4147-A177-3AD203B41FA5}">
                      <a16:colId xmlns:a16="http://schemas.microsoft.com/office/drawing/2014/main" val="24147607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x̅ </a:t>
                      </a:r>
                      <a:r>
                        <a:rPr lang="ro-RO" dirty="0"/>
                        <a:t>ȳ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xy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7247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99493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9847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2003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1488218"/>
                  </a:ext>
                </a:extLst>
              </a:tr>
            </a:tbl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92A49598-550E-4B3E-A883-91F0349C979B}"/>
              </a:ext>
            </a:extLst>
          </p:cNvPr>
          <p:cNvSpPr/>
          <p:nvPr userDrawn="1"/>
        </p:nvSpPr>
        <p:spPr>
          <a:xfrm>
            <a:off x="5480751" y="4120602"/>
            <a:ext cx="325730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200" b="1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  <a:p>
            <a:pPr algn="ctr"/>
            <a:r>
              <a:rPr lang="en-US" sz="2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  <a:p>
            <a:pPr algn="ctr"/>
            <a:r>
              <a:rPr lang="en-US" sz="2200" b="1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</a:p>
          <a:p>
            <a:pPr algn="ctr"/>
            <a:r>
              <a:rPr lang="en-US" sz="2200" b="1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</a:t>
            </a:r>
            <a:endParaRPr lang="en-US" sz="2200" b="1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ACB8E1-F62A-4979-B3C6-271CDC2FA3C2}"/>
              </a:ext>
            </a:extLst>
          </p:cNvPr>
          <p:cNvSpPr txBox="1"/>
          <p:nvPr userDrawn="1"/>
        </p:nvSpPr>
        <p:spPr>
          <a:xfrm>
            <a:off x="9466121" y="5274305"/>
            <a:ext cx="1800846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i="1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DONE.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3740837-B78A-47AC-92BE-2FD48B0475E9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736C81-F816-4C60-96B1-6F1581BB39CB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21688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allAtOnce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/>
      <p:bldP spid="19" grpId="1"/>
      <p:bldP spid="22" grpId="0"/>
      <p:bldP spid="23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2 (Slide 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8AA85FE2-6407-43CC-A2FE-F51D1B7FA6E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AA22412-1A10-495B-B569-8FB18DD06F60}"/>
              </a:ext>
            </a:extLst>
          </p:cNvPr>
          <p:cNvSpPr/>
          <p:nvPr userDrawn="1"/>
        </p:nvSpPr>
        <p:spPr>
          <a:xfrm>
            <a:off x="796709" y="486441"/>
            <a:ext cx="1046484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  Let f(x,y,z) be a Boolean function having a logical value of “1” if at least two of its arguments are equal to “0”. </a:t>
            </a:r>
            <a:r>
              <a:rPr 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Write the corresponding DCF and CCF for the function.</a:t>
            </a:r>
            <a:endParaRPr lang="en-US" sz="20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40FA84-340C-48A3-A95A-1582229A33FE}"/>
              </a:ext>
            </a:extLst>
          </p:cNvPr>
          <p:cNvSpPr/>
          <p:nvPr userDrawn="1"/>
        </p:nvSpPr>
        <p:spPr>
          <a:xfrm>
            <a:off x="796710" y="589209"/>
            <a:ext cx="383504" cy="251175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2.</a:t>
            </a:r>
            <a:endParaRPr lang="ro-RO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2D5D829-864F-4B4C-9854-C5B50F6F49A6}"/>
              </a:ext>
            </a:extLst>
          </p:cNvPr>
          <p:cNvSpPr/>
          <p:nvPr userDrawn="1"/>
        </p:nvSpPr>
        <p:spPr>
          <a:xfrm>
            <a:off x="796709" y="1297095"/>
            <a:ext cx="1003171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20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you already know the drill</a:t>
            </a:r>
          </a:p>
          <a:p>
            <a:r>
              <a:rPr lang="en-US" sz="20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three variables (x, y, and z)  </a:t>
            </a:r>
            <a:r>
              <a:rPr lang="en-US" sz="2000" b="0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⇒ </a:t>
            </a:r>
            <a:r>
              <a:rPr lang="en-US" sz="20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sz="2000" b="0" cap="none" spc="0" baseline="30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 </a:t>
            </a:r>
            <a:r>
              <a:rPr lang="en-US" sz="20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8 possibilities</a:t>
            </a:r>
          </a:p>
          <a:p>
            <a:r>
              <a:rPr lang="en-US" sz="2000" b="0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➞ so, complete the truth table and calculate the function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E733AD8E-23CE-41F8-99BA-7F4DA57D589D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687783713"/>
              </p:ext>
            </p:extLst>
          </p:nvPr>
        </p:nvGraphicFramePr>
        <p:xfrm>
          <a:off x="1180214" y="2792511"/>
          <a:ext cx="1731428" cy="3169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577267">
                  <a:extLst>
                    <a:ext uri="{9D8B030D-6E8A-4147-A177-3AD203B41FA5}">
                      <a16:colId xmlns:a16="http://schemas.microsoft.com/office/drawing/2014/main" val="386904644"/>
                    </a:ext>
                  </a:extLst>
                </a:gridCol>
                <a:gridCol w="577267">
                  <a:extLst>
                    <a:ext uri="{9D8B030D-6E8A-4147-A177-3AD203B41FA5}">
                      <a16:colId xmlns:a16="http://schemas.microsoft.com/office/drawing/2014/main" val="1797014221"/>
                    </a:ext>
                  </a:extLst>
                </a:gridCol>
                <a:gridCol w="576894">
                  <a:extLst>
                    <a:ext uri="{9D8B030D-6E8A-4147-A177-3AD203B41FA5}">
                      <a16:colId xmlns:a16="http://schemas.microsoft.com/office/drawing/2014/main" val="4175840384"/>
                    </a:ext>
                  </a:extLst>
                </a:gridCol>
              </a:tblGrid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05267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76854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47515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479225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363586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10833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77193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88067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367987"/>
                  </a:ext>
                </a:extLst>
              </a:tr>
            </a:tbl>
          </a:graphicData>
        </a:graphic>
      </p:graphicFrame>
      <p:graphicFrame>
        <p:nvGraphicFramePr>
          <p:cNvPr id="15" name="Table 12">
            <a:extLst>
              <a:ext uri="{FF2B5EF4-FFF2-40B4-BE49-F238E27FC236}">
                <a16:creationId xmlns:a16="http://schemas.microsoft.com/office/drawing/2014/main" id="{89B46974-03B2-4BE8-A108-26F0A38C8F2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59855466"/>
              </p:ext>
            </p:extLst>
          </p:nvPr>
        </p:nvGraphicFramePr>
        <p:xfrm>
          <a:off x="2911642" y="2792511"/>
          <a:ext cx="600460" cy="35976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600460">
                  <a:extLst>
                    <a:ext uri="{9D8B030D-6E8A-4147-A177-3AD203B41FA5}">
                      <a16:colId xmlns:a16="http://schemas.microsoft.com/office/drawing/2014/main" val="866595111"/>
                    </a:ext>
                  </a:extLst>
                </a:gridCol>
              </a:tblGrid>
              <a:tr h="35976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f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2083255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BC80B818-71B4-47EE-8EE2-56FC81761FC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717612061"/>
              </p:ext>
            </p:extLst>
          </p:nvPr>
        </p:nvGraphicFramePr>
        <p:xfrm>
          <a:off x="2911083" y="3152274"/>
          <a:ext cx="600459" cy="28041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600459">
                  <a:extLst>
                    <a:ext uri="{9D8B030D-6E8A-4147-A177-3AD203B41FA5}">
                      <a16:colId xmlns:a16="http://schemas.microsoft.com/office/drawing/2014/main" val="386904644"/>
                    </a:ext>
                  </a:extLst>
                </a:gridCol>
              </a:tblGrid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b="0" dirty="0"/>
                        <a:t>1</a:t>
                      </a:r>
                      <a:endParaRPr lang="ro-RO" sz="1700" b="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4030847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052673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768543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475153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479225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363586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0980393"/>
                  </a:ext>
                </a:extLst>
              </a:tr>
              <a:tr h="167903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208039"/>
                  </a:ext>
                </a:extLst>
              </a:tr>
            </a:tbl>
          </a:graphicData>
        </a:graphic>
      </p:graphicFrame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B8A02FB-FAFF-4B1C-9CB4-01F3E358F782}"/>
              </a:ext>
            </a:extLst>
          </p:cNvPr>
          <p:cNvCxnSpPr>
            <a:cxnSpLocks/>
          </p:cNvCxnSpPr>
          <p:nvPr userDrawn="1"/>
        </p:nvCxnSpPr>
        <p:spPr>
          <a:xfrm>
            <a:off x="1359568" y="3429000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DF3D01-0F4C-4A65-BB77-CC71FDCC77CC}"/>
              </a:ext>
            </a:extLst>
          </p:cNvPr>
          <p:cNvCxnSpPr>
            <a:cxnSpLocks/>
          </p:cNvCxnSpPr>
          <p:nvPr userDrawn="1"/>
        </p:nvCxnSpPr>
        <p:spPr>
          <a:xfrm>
            <a:off x="1921042" y="3429000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9F64B26-85A0-40CF-AC3D-D81039766F71}"/>
              </a:ext>
            </a:extLst>
          </p:cNvPr>
          <p:cNvCxnSpPr>
            <a:cxnSpLocks/>
          </p:cNvCxnSpPr>
          <p:nvPr userDrawn="1"/>
        </p:nvCxnSpPr>
        <p:spPr>
          <a:xfrm>
            <a:off x="2510589" y="3429000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AAB96D5-6788-4298-8135-305A6F177B5E}"/>
              </a:ext>
            </a:extLst>
          </p:cNvPr>
          <p:cNvCxnSpPr>
            <a:cxnSpLocks/>
          </p:cNvCxnSpPr>
          <p:nvPr userDrawn="1"/>
        </p:nvCxnSpPr>
        <p:spPr>
          <a:xfrm>
            <a:off x="1359568" y="3793564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B985751-5EEC-4EE9-9546-FAAAD107B5F6}"/>
              </a:ext>
            </a:extLst>
          </p:cNvPr>
          <p:cNvCxnSpPr>
            <a:cxnSpLocks/>
          </p:cNvCxnSpPr>
          <p:nvPr userDrawn="1"/>
        </p:nvCxnSpPr>
        <p:spPr>
          <a:xfrm>
            <a:off x="1921042" y="3793564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699CD6A-3771-4777-BC1E-4AEAAFD50370}"/>
              </a:ext>
            </a:extLst>
          </p:cNvPr>
          <p:cNvCxnSpPr>
            <a:cxnSpLocks/>
          </p:cNvCxnSpPr>
          <p:nvPr userDrawn="1"/>
        </p:nvCxnSpPr>
        <p:spPr>
          <a:xfrm>
            <a:off x="1359568" y="4149165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AA1D2E9-E4FF-43F1-BB25-76039B75B794}"/>
              </a:ext>
            </a:extLst>
          </p:cNvPr>
          <p:cNvCxnSpPr>
            <a:cxnSpLocks/>
          </p:cNvCxnSpPr>
          <p:nvPr userDrawn="1"/>
        </p:nvCxnSpPr>
        <p:spPr>
          <a:xfrm>
            <a:off x="2510589" y="4149165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CA80EFB-171C-437F-AC9B-5FDF13EEC935}"/>
              </a:ext>
            </a:extLst>
          </p:cNvPr>
          <p:cNvCxnSpPr>
            <a:cxnSpLocks/>
          </p:cNvCxnSpPr>
          <p:nvPr userDrawn="1"/>
        </p:nvCxnSpPr>
        <p:spPr>
          <a:xfrm>
            <a:off x="1937712" y="4848726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C9F06F3-F5DE-4003-A88C-993ACFBE2072}"/>
              </a:ext>
            </a:extLst>
          </p:cNvPr>
          <p:cNvCxnSpPr>
            <a:cxnSpLocks/>
          </p:cNvCxnSpPr>
          <p:nvPr userDrawn="1"/>
        </p:nvCxnSpPr>
        <p:spPr>
          <a:xfrm>
            <a:off x="2510589" y="4848726"/>
            <a:ext cx="22860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4B8135C7-0F7D-4188-B1CC-300B19A1AAFB}"/>
              </a:ext>
            </a:extLst>
          </p:cNvPr>
          <p:cNvSpPr txBox="1"/>
          <p:nvPr userDrawn="1"/>
        </p:nvSpPr>
        <p:spPr>
          <a:xfrm>
            <a:off x="3014372" y="2654118"/>
            <a:ext cx="7814049" cy="361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We know that f is equal to “1” when at least 2 of its arguments are equal to 0:</a:t>
            </a:r>
          </a:p>
          <a:p>
            <a:r>
              <a:rPr lang="en-US" sz="1600" b="1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 </a:t>
            </a:r>
            <a:endParaRPr lang="en-US" sz="1600" b="1" i="0" dirty="0">
              <a:solidFill>
                <a:srgbClr val="BDC1C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200" b="1" i="0" u="sng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 zeros</a:t>
            </a:r>
          </a:p>
          <a:p>
            <a:endParaRPr lang="en-US" sz="1200" b="1" i="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200" b="1" i="0" u="sng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 zeros</a:t>
            </a:r>
          </a:p>
          <a:p>
            <a:endParaRPr lang="en-US" sz="1200" b="1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 </a:t>
            </a:r>
            <a:r>
              <a:rPr lang="en-US" sz="1200" b="1" i="0" u="sng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 zeros</a:t>
            </a:r>
            <a:endParaRPr lang="en-US" sz="1200" b="1" i="0" u="sng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sz="1200" b="1" i="0" dirty="0">
              <a:solidFill>
                <a:srgbClr val="BDC1C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1 zero</a:t>
            </a:r>
            <a:endParaRPr lang="en-US" sz="1200" b="1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sz="1200" b="1" i="0" dirty="0">
              <a:solidFill>
                <a:srgbClr val="BDC1C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200" b="1" i="0" u="sng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 zeros</a:t>
            </a:r>
            <a:endParaRPr lang="en-US" sz="1200" b="1" i="0" u="sng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sz="1200" b="1" i="0" dirty="0">
              <a:solidFill>
                <a:srgbClr val="BDC1C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1 zero</a:t>
            </a:r>
            <a:endParaRPr lang="en-US" sz="1200" b="1" i="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sz="1200" b="1" i="0" dirty="0">
              <a:solidFill>
                <a:srgbClr val="BDC1C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1 zero </a:t>
            </a:r>
            <a:endParaRPr lang="en-US" sz="1200" b="1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endParaRPr lang="en-US" sz="1200" b="1" i="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r>
              <a:rPr lang="ro-RO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→</a:t>
            </a:r>
            <a:r>
              <a:rPr lang="en-US" sz="1200" b="1" i="0" dirty="0">
                <a:solidFill>
                  <a:srgbClr val="BDC1C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0 zeros</a:t>
            </a:r>
            <a:endParaRPr lang="en-US" sz="1200" b="1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endParaRPr lang="en-US" sz="1700" b="1" i="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38100" dir="2700000" algn="tl" rotWithShape="0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2FC34EE-8678-405A-8B1A-FB677A083060}"/>
              </a:ext>
            </a:extLst>
          </p:cNvPr>
          <p:cNvSpPr txBox="1"/>
          <p:nvPr userDrawn="1"/>
        </p:nvSpPr>
        <p:spPr>
          <a:xfrm>
            <a:off x="4377950" y="3423219"/>
            <a:ext cx="78140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  <a:r>
              <a:rPr lang="en-US" sz="1800" b="1" cap="none" spc="0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CF = </a:t>
            </a:r>
            <a:r>
              <a:rPr lang="en-US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disjunctive canonical form  (also called DNF, disjunctive normal form)</a:t>
            </a:r>
          </a:p>
          <a:p>
            <a:r>
              <a:rPr lang="en-US" b="1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CCF = </a:t>
            </a:r>
            <a:r>
              <a:rPr lang="en-US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conjunctive canonical form (or CNF, conjunctive normal form)</a:t>
            </a:r>
          </a:p>
          <a:p>
            <a:endParaRPr lang="en-US" b="1" dirty="0">
              <a:ln w="0"/>
              <a:solidFill>
                <a:srgbClr val="DFA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u="sng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DCF</a:t>
            </a:r>
            <a:r>
              <a:rPr lang="en-US" b="1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b="1" dirty="0">
                <a:ln w="0"/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Sum of Products → </a:t>
            </a:r>
            <a:r>
              <a:rPr lang="en-US" b="1" u="sng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minterms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 → when f = 1</a:t>
            </a:r>
          </a:p>
          <a:p>
            <a:r>
              <a:rPr lang="en-US" sz="1800" b="1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meaning DCF → SOP = m0 + m1 + m2 + m4 = x̅ ȳ z̅ + x̅ ȳ z + x̅ y z̅ + x ȳ z̅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as you can see, we start counting from 0, </a:t>
            </a:r>
            <a:r>
              <a:rPr lang="en-US" b="1" dirty="0">
                <a:ln w="0"/>
                <a:solidFill>
                  <a:srgbClr val="FF717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not from 1!!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because DCF is summing up the “f = 1” minterms, we must negate the arguments equal to 0. Take a moment to observe it in the SOP we’ve just defined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1800" b="1" cap="none" spc="0" dirty="0">
              <a:ln w="0"/>
              <a:solidFill>
                <a:srgbClr val="DFAF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6B17F1B-357E-410F-B5FF-1E572D61FAE1}"/>
              </a:ext>
            </a:extLst>
          </p:cNvPr>
          <p:cNvSpPr/>
          <p:nvPr userDrawn="1"/>
        </p:nvSpPr>
        <p:spPr>
          <a:xfrm>
            <a:off x="3069613" y="3220558"/>
            <a:ext cx="283397" cy="261206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33457FB8-F8B4-4D96-931E-4E293466D835}"/>
              </a:ext>
            </a:extLst>
          </p:cNvPr>
          <p:cNvSpPr/>
          <p:nvPr userDrawn="1"/>
        </p:nvSpPr>
        <p:spPr>
          <a:xfrm>
            <a:off x="3065274" y="3550048"/>
            <a:ext cx="283397" cy="261206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940E3E97-CEE5-4307-9957-E3186F111201}"/>
              </a:ext>
            </a:extLst>
          </p:cNvPr>
          <p:cNvSpPr/>
          <p:nvPr userDrawn="1"/>
        </p:nvSpPr>
        <p:spPr>
          <a:xfrm>
            <a:off x="3062318" y="3909811"/>
            <a:ext cx="283397" cy="261206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C55CECF-BA7E-4F07-85CC-CB05E7FFC81E}"/>
              </a:ext>
            </a:extLst>
          </p:cNvPr>
          <p:cNvSpPr/>
          <p:nvPr userDrawn="1"/>
        </p:nvSpPr>
        <p:spPr>
          <a:xfrm>
            <a:off x="3069613" y="4603359"/>
            <a:ext cx="283397" cy="261206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6651FD8D-8DAC-4A61-974F-B62F3240C2F6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806332629"/>
              </p:ext>
            </p:extLst>
          </p:nvPr>
        </p:nvGraphicFramePr>
        <p:xfrm>
          <a:off x="3548757" y="2792511"/>
          <a:ext cx="685800" cy="3169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591948818"/>
                    </a:ext>
                  </a:extLst>
                </a:gridCol>
              </a:tblGrid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DCF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84531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416265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1</a:t>
                      </a:r>
                      <a:r>
                        <a:rPr lang="en-US" sz="1700" dirty="0"/>
                        <a:t> 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778853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2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62269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3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4401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4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045369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5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49430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6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48922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7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83930"/>
                  </a:ext>
                </a:extLst>
              </a:tr>
            </a:tbl>
          </a:graphicData>
        </a:graphic>
      </p:graphicFrame>
      <p:cxnSp>
        <p:nvCxnSpPr>
          <p:cNvPr id="33" name="Connector: Curved 32">
            <a:extLst>
              <a:ext uri="{FF2B5EF4-FFF2-40B4-BE49-F238E27FC236}">
                <a16:creationId xmlns:a16="http://schemas.microsoft.com/office/drawing/2014/main" id="{BF37407D-8C1D-4677-ACB0-54E39C58917E}"/>
              </a:ext>
            </a:extLst>
          </p:cNvPr>
          <p:cNvCxnSpPr>
            <a:cxnSpLocks/>
          </p:cNvCxnSpPr>
          <p:nvPr userDrawn="1"/>
        </p:nvCxnSpPr>
        <p:spPr>
          <a:xfrm>
            <a:off x="3830075" y="3437675"/>
            <a:ext cx="284806" cy="44089"/>
          </a:xfrm>
          <a:prstGeom prst="curvedConnector3">
            <a:avLst>
              <a:gd name="adj1" fmla="val 50000"/>
            </a:avLst>
          </a:prstGeom>
          <a:ln w="28575">
            <a:solidFill>
              <a:srgbClr val="EF8D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>
            <a:extLst>
              <a:ext uri="{FF2B5EF4-FFF2-40B4-BE49-F238E27FC236}">
                <a16:creationId xmlns:a16="http://schemas.microsoft.com/office/drawing/2014/main" id="{D8782075-1063-4A3D-86C5-B058243B271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20589" y="3771626"/>
            <a:ext cx="292633" cy="7925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9F90801-5A16-40B1-BCC0-013F00F3E42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06206" y="4122439"/>
            <a:ext cx="292633" cy="7925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2910DC27-962D-4F5F-AA3F-01715B114F0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20589" y="4819208"/>
            <a:ext cx="292633" cy="79255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8B8CEDD-7535-4EB5-9DC2-404DC781A4C0}"/>
              </a:ext>
            </a:extLst>
          </p:cNvPr>
          <p:cNvCxnSpPr>
            <a:cxnSpLocks/>
          </p:cNvCxnSpPr>
          <p:nvPr userDrawn="1"/>
        </p:nvCxnSpPr>
        <p:spPr>
          <a:xfrm>
            <a:off x="8803758" y="5114260"/>
            <a:ext cx="2229293" cy="0"/>
          </a:xfrm>
          <a:prstGeom prst="line">
            <a:avLst/>
          </a:prstGeom>
          <a:ln w="1905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240617B8-E356-401E-B7A6-B4B530EB9784}"/>
              </a:ext>
            </a:extLst>
          </p:cNvPr>
          <p:cNvSpPr/>
          <p:nvPr userDrawn="1"/>
        </p:nvSpPr>
        <p:spPr>
          <a:xfrm>
            <a:off x="3058870" y="4962176"/>
            <a:ext cx="283397" cy="261206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DECB637-7219-40D5-A1AD-B53A4139962E}"/>
              </a:ext>
            </a:extLst>
          </p:cNvPr>
          <p:cNvSpPr/>
          <p:nvPr userDrawn="1"/>
        </p:nvSpPr>
        <p:spPr>
          <a:xfrm>
            <a:off x="3055035" y="5659462"/>
            <a:ext cx="283397" cy="261206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24D06616-08AF-47A7-AD9F-424ED89BE66F}"/>
              </a:ext>
            </a:extLst>
          </p:cNvPr>
          <p:cNvSpPr/>
          <p:nvPr userDrawn="1"/>
        </p:nvSpPr>
        <p:spPr>
          <a:xfrm>
            <a:off x="3058869" y="5299699"/>
            <a:ext cx="283397" cy="261206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9A08924-DFC6-4D3F-B481-F0F435D656B4}"/>
              </a:ext>
            </a:extLst>
          </p:cNvPr>
          <p:cNvSpPr/>
          <p:nvPr userDrawn="1"/>
        </p:nvSpPr>
        <p:spPr>
          <a:xfrm>
            <a:off x="3065273" y="4270509"/>
            <a:ext cx="283397" cy="261206"/>
          </a:xfrm>
          <a:prstGeom prst="ellipse">
            <a:avLst/>
          </a:prstGeom>
          <a:noFill/>
          <a:ln w="28575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o-RO"/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F2EEE12B-D4AE-45E2-B2BD-096DF2B9A06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65643398"/>
              </p:ext>
            </p:extLst>
          </p:nvPr>
        </p:nvGraphicFramePr>
        <p:xfrm>
          <a:off x="4233877" y="2786514"/>
          <a:ext cx="685800" cy="3169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554256909"/>
                    </a:ext>
                  </a:extLst>
                </a:gridCol>
              </a:tblGrid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CCF</a:t>
                      </a:r>
                      <a:endParaRPr lang="ro-RO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171669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444296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1</a:t>
                      </a:r>
                      <a:r>
                        <a:rPr lang="en-US" sz="1700" dirty="0"/>
                        <a:t> </a:t>
                      </a:r>
                      <a:endParaRPr lang="ro-RO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97067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2</a:t>
                      </a:r>
                      <a:endParaRPr lang="ro-RO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186227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3</a:t>
                      </a:r>
                      <a:endParaRPr lang="en-US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708663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4</a:t>
                      </a:r>
                      <a:endParaRPr lang="en-US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0558272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5</a:t>
                      </a:r>
                      <a:endParaRPr lang="en-US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7155571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6</a:t>
                      </a:r>
                      <a:endParaRPr lang="en-US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682387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7</a:t>
                      </a:r>
                      <a:endParaRPr lang="en-US" sz="1700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480190"/>
                  </a:ext>
                </a:extLst>
              </a:tr>
            </a:tbl>
          </a:graphicData>
        </a:graphic>
      </p:graphicFrame>
      <p:cxnSp>
        <p:nvCxnSpPr>
          <p:cNvPr id="43" name="Connector: Curved 42">
            <a:extLst>
              <a:ext uri="{FF2B5EF4-FFF2-40B4-BE49-F238E27FC236}">
                <a16:creationId xmlns:a16="http://schemas.microsoft.com/office/drawing/2014/main" id="{C9F616AE-6BD0-4A61-A2BB-5E67F07C4C37}"/>
              </a:ext>
            </a:extLst>
          </p:cNvPr>
          <p:cNvCxnSpPr>
            <a:cxnSpLocks/>
          </p:cNvCxnSpPr>
          <p:nvPr userDrawn="1"/>
        </p:nvCxnSpPr>
        <p:spPr>
          <a:xfrm>
            <a:off x="4528413" y="5530537"/>
            <a:ext cx="284806" cy="44089"/>
          </a:xfrm>
          <a:prstGeom prst="curvedConnector3">
            <a:avLst>
              <a:gd name="adj1" fmla="val 50000"/>
            </a:avLst>
          </a:prstGeom>
          <a:ln w="28575">
            <a:solidFill>
              <a:srgbClr val="2C8D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or: Curved 43">
            <a:extLst>
              <a:ext uri="{FF2B5EF4-FFF2-40B4-BE49-F238E27FC236}">
                <a16:creationId xmlns:a16="http://schemas.microsoft.com/office/drawing/2014/main" id="{BE60F6F3-A1A5-4205-BA71-48FBAE1838FF}"/>
              </a:ext>
            </a:extLst>
          </p:cNvPr>
          <p:cNvCxnSpPr>
            <a:cxnSpLocks/>
          </p:cNvCxnSpPr>
          <p:nvPr userDrawn="1"/>
        </p:nvCxnSpPr>
        <p:spPr>
          <a:xfrm>
            <a:off x="4519147" y="4476878"/>
            <a:ext cx="284806" cy="44089"/>
          </a:xfrm>
          <a:prstGeom prst="curvedConnector3">
            <a:avLst>
              <a:gd name="adj1" fmla="val 50000"/>
            </a:avLst>
          </a:prstGeom>
          <a:ln w="28575">
            <a:solidFill>
              <a:srgbClr val="2C8D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Curved 44">
            <a:extLst>
              <a:ext uri="{FF2B5EF4-FFF2-40B4-BE49-F238E27FC236}">
                <a16:creationId xmlns:a16="http://schemas.microsoft.com/office/drawing/2014/main" id="{10188E1D-6026-4E2C-9670-3FEDA014315B}"/>
              </a:ext>
            </a:extLst>
          </p:cNvPr>
          <p:cNvCxnSpPr>
            <a:cxnSpLocks/>
          </p:cNvCxnSpPr>
          <p:nvPr userDrawn="1"/>
        </p:nvCxnSpPr>
        <p:spPr>
          <a:xfrm>
            <a:off x="4523421" y="5179293"/>
            <a:ext cx="284806" cy="44089"/>
          </a:xfrm>
          <a:prstGeom prst="curvedConnector3">
            <a:avLst>
              <a:gd name="adj1" fmla="val 50000"/>
            </a:avLst>
          </a:prstGeom>
          <a:ln w="28575">
            <a:solidFill>
              <a:srgbClr val="2C8D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Curved 45">
            <a:extLst>
              <a:ext uri="{FF2B5EF4-FFF2-40B4-BE49-F238E27FC236}">
                <a16:creationId xmlns:a16="http://schemas.microsoft.com/office/drawing/2014/main" id="{D17A50E4-017B-4223-B9B3-F71F84E94430}"/>
              </a:ext>
            </a:extLst>
          </p:cNvPr>
          <p:cNvCxnSpPr>
            <a:cxnSpLocks/>
          </p:cNvCxnSpPr>
          <p:nvPr userDrawn="1"/>
        </p:nvCxnSpPr>
        <p:spPr>
          <a:xfrm>
            <a:off x="4519147" y="5881708"/>
            <a:ext cx="284806" cy="44089"/>
          </a:xfrm>
          <a:prstGeom prst="curvedConnector3">
            <a:avLst>
              <a:gd name="adj1" fmla="val 50000"/>
            </a:avLst>
          </a:prstGeom>
          <a:ln w="28575">
            <a:solidFill>
              <a:srgbClr val="2C8D0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0F2EB70-17E0-4114-BB93-C2ADAECD2D01}"/>
              </a:ext>
            </a:extLst>
          </p:cNvPr>
          <p:cNvSpPr txBox="1"/>
          <p:nvPr userDrawn="1"/>
        </p:nvSpPr>
        <p:spPr>
          <a:xfrm>
            <a:off x="5472097" y="3108450"/>
            <a:ext cx="601914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Now,</a:t>
            </a:r>
          </a:p>
          <a:p>
            <a:r>
              <a:rPr lang="en-US" b="1" u="sng" dirty="0">
                <a:ln w="0"/>
                <a:solidFill>
                  <a:srgbClr val="A0CD8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CCF</a:t>
            </a:r>
            <a:r>
              <a:rPr lang="en-US" b="1" dirty="0">
                <a:ln w="0"/>
                <a:solidFill>
                  <a:srgbClr val="A0CD8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b="1" dirty="0">
                <a:ln w="0"/>
                <a:solidFill>
                  <a:srgbClr val="A0CD8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Product of Sums → </a:t>
            </a:r>
            <a:r>
              <a:rPr lang="en-US" b="1" u="sng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maxterms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 → when f = 0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meaning CCF → POS =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 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                        = (x + ȳ + z̅) ( x̅ + y + z̅) ( x̅ + y̅ + z) ( x̅ + ȳ + z̅)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because CCF is summing up the “f = 0” maxterms, we must negate the arguments equal to 1. Take another moment to observe it in the POS above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very similar, innit?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8065C21-C6A0-44BF-BB1B-B649C1C77F3F}"/>
              </a:ext>
            </a:extLst>
          </p:cNvPr>
          <p:cNvCxnSpPr/>
          <p:nvPr userDrawn="1"/>
        </p:nvCxnSpPr>
        <p:spPr>
          <a:xfrm>
            <a:off x="7360920" y="4520967"/>
            <a:ext cx="3771900" cy="10748"/>
          </a:xfrm>
          <a:prstGeom prst="line">
            <a:avLst/>
          </a:prstGeom>
          <a:ln w="28575">
            <a:solidFill>
              <a:srgbClr val="FF6D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927B7D5-20DE-4A3C-86AD-117B69953DF7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8763675-F7BC-48C2-8DEB-BF6313A46898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93783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6" grpId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8" grpId="0" animBg="1"/>
      <p:bldP spid="39" grpId="0" animBg="1"/>
      <p:bldP spid="40" grpId="0" animBg="1"/>
      <p:bldP spid="41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2 (Slide I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49E3899B-3427-40D1-94B3-98D4538C636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02C56AA-7D41-4AA8-92EA-654A0FA0D39E}"/>
              </a:ext>
            </a:extLst>
          </p:cNvPr>
          <p:cNvSpPr txBox="1"/>
          <p:nvPr userDrawn="1"/>
        </p:nvSpPr>
        <p:spPr>
          <a:xfrm>
            <a:off x="811610" y="507122"/>
            <a:ext cx="656846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Now we can calculate.</a:t>
            </a:r>
          </a:p>
          <a:p>
            <a:r>
              <a:rPr lang="en-US" sz="1800" b="1" cap="none" spc="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Keep in mind that SOP = POS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Let’s take SOP.</a:t>
            </a:r>
          </a:p>
          <a:p>
            <a:endParaRPr lang="en-US" sz="1800" cap="none" spc="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SOP =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x̅ ȳ z̅ + x̅ ȳ z + x̅ y z̅ + x ȳ z̅</a:t>
            </a:r>
          </a:p>
          <a:p>
            <a:r>
              <a:rPr lang="en-US" sz="12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●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we can simplify this using the rules of Boolean algebra.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159942E-5B3F-4DB5-9C09-E23B56A8F70D}"/>
                  </a:ext>
                </a:extLst>
              </p:cNvPr>
              <p:cNvSpPr txBox="1"/>
              <p:nvPr userDrawn="1"/>
            </p:nvSpPr>
            <p:spPr>
              <a:xfrm>
                <a:off x="7718108" y="507122"/>
                <a:ext cx="3895226" cy="5517536"/>
              </a:xfrm>
              <a:prstGeom prst="rect">
                <a:avLst/>
              </a:prstGeom>
              <a:blipFill>
                <a:blip r:embed="rId4"/>
                <a:tile tx="0" ty="0" sx="100000" sy="100000" flip="none" algn="tl"/>
              </a:blipFill>
            </p:spPr>
            <p:txBody>
              <a:bodyPr wrap="square">
                <a:spAutoFit/>
              </a:bodyPr>
              <a:lstStyle/>
              <a:p>
                <a:r>
                  <a:rPr lang="en-US" sz="1800" u="sng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The rules of Boolean Algebra</a:t>
                </a:r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:</a:t>
                </a:r>
              </a:p>
              <a:p>
                <a:endParaRPr lang="en-US" sz="1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1. A + 1 = 1          }  the annulment</a:t>
                </a: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2. A </a:t>
                </a:r>
                <a:r>
                  <a:rPr lang="en-US" sz="18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·</a:t>
                </a:r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0 = 0                   laws</a:t>
                </a:r>
              </a:p>
              <a:p>
                <a:endPara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3. A + 0 = A          }  the identity</a:t>
                </a: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4. A </a:t>
                </a:r>
                <a:r>
                  <a:rPr lang="en-US" sz="18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·</a:t>
                </a:r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1 = A                  laws</a:t>
                </a:r>
              </a:p>
              <a:p>
                <a:endPara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5. A + A = A          }  the idempotent</a:t>
                </a: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6. A </a:t>
                </a:r>
                <a:r>
                  <a:rPr lang="en-US" sz="18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· </a:t>
                </a:r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 = A                   laws</a:t>
                </a:r>
              </a:p>
              <a:p>
                <a:endParaRPr lang="en-US" sz="1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7. A +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dirty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m:rPr>
                            <m:sty m:val="p"/>
                          </m:rPr>
                          <a:rPr lang="en-US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i="1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i="1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</m:e>
                    </m:acc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1        }  the complement</a:t>
                </a: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8. A </a:t>
                </a:r>
                <a:r>
                  <a:rPr lang="en-US" sz="18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·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800" i="1" dirty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800" b="0" i="0" dirty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800" b="0" i="0" dirty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sz="1800" b="0" i="0" dirty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0                 laws</a:t>
                </a:r>
              </a:p>
              <a:p>
                <a:endParaRPr lang="en-US" sz="1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9.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acc>
                          <m:accPr>
                            <m:chr m:val="̅"/>
                            <m:ctrlP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‏‏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‎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‎</m:t>
                            </m:r>
                            <m:r>
                              <m:rPr>
                                <m:sty m:val="p"/>
                              </m:rPr>
                              <a:rPr lang="en-US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‏‏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‎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‎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‏‏</m:t>
                            </m:r>
                            <m:r>
                              <a:rPr lang="en-US" i="1">
                                <a:ln w="0"/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‎‎</m:t>
                            </m:r>
                          </m:e>
                        </m:acc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</m:e>
                    </m:acc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A           }  the double negation</a:t>
                </a: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		     law</a:t>
                </a: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-----------------------------------------------------</a:t>
                </a: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10. A + AB = A</a:t>
                </a:r>
              </a:p>
              <a:p>
                <a:endParaRPr lang="en-US" sz="11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11. A +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  <m:r>
                          <m:rPr>
                            <m:sty m:val="p"/>
                          </m:rPr>
                          <a:rPr lang="en-US" i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A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‏‏</m:t>
                        </m:r>
                        <m:r>
                          <a:rPr lang="en-US" i="1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‎</m:t>
                        </m:r>
                      </m:e>
                    </m:acc>
                    <m:r>
                      <m:rPr>
                        <m:sty m:val="p"/>
                      </m:rPr>
                      <a:rPr lang="en-US" b="0" i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B</m:t>
                    </m:r>
                    <m:r>
                      <a:rPr lang="en-US" b="0" i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= A + B</a:t>
                </a:r>
              </a:p>
              <a:p>
                <a:endParaRPr lang="en-US" sz="11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sz="1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12. (A + B)(A+C) = A + BC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9159942E-5B3F-4DB5-9C09-E23B56A8F7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7718108" y="507122"/>
                <a:ext cx="3895226" cy="5517536"/>
              </a:xfrm>
              <a:prstGeom prst="rect">
                <a:avLst/>
              </a:prstGeom>
              <a:blipFill>
                <a:blip r:embed="rId5"/>
                <a:stretch>
                  <a:fillRect l="-1565" t="-773" r="-1878" b="-18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8FF2D0E4-7BD2-4A4F-AA20-5539ABABF5FA}"/>
              </a:ext>
            </a:extLst>
          </p:cNvPr>
          <p:cNvSpPr txBox="1"/>
          <p:nvPr userDrawn="1"/>
        </p:nvSpPr>
        <p:spPr>
          <a:xfrm>
            <a:off x="811610" y="2171470"/>
            <a:ext cx="6178216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= x̅ ȳ·( z̅ + z) + x̅ y z̅ + x ȳ z̅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apply rule 7:	              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= x̅ ȳ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·1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 x̅ y z̅ + x ȳ z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̅</a:t>
            </a:r>
            <a:endParaRPr lang="en-US" b="1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		= x̅ ( y̅ + y z̅ ) + x y̅ z̅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apply rule 11: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= x̅ ( y̅ + z̅ ) + x y̅ z̅</a:t>
            </a:r>
          </a:p>
          <a:p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→</a:t>
            </a:r>
            <a:r>
              <a:rPr lang="en-US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it works in the same way, even if it looks slightly different.</a:t>
            </a:r>
          </a:p>
          <a:p>
            <a:r>
              <a:rPr lang="en-US" dirty="0">
                <a:ln w="0"/>
                <a:solidFill>
                  <a:srgbClr val="DFA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x̅ y̅ + x̅ z̅  + x y̅ z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= y̅ ( x̅ + x z̅ ) + x̅ z̅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apply rule 11 once again: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= y̅ x̅ + y̅ z̅ + x̅ z̅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		- and this is our result.</a:t>
            </a:r>
          </a:p>
          <a:p>
            <a:endParaRPr lang="en-US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dirty="0">
                <a:ln w="0"/>
                <a:solidFill>
                  <a:srgbClr val="FF6DA8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Now try simplifying the POS by yourself and take notice of the two results.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69224D9-6020-4959-A37D-ACC6D1DEE782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F7717A-57C1-418C-8AF2-F19B780CB533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59030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FD12E349-6371-4AAA-9407-B1310E1E4A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B3ED07-A3C4-4C84-AE4B-8CD1F8FBCE9D}"/>
              </a:ext>
            </a:extLst>
          </p:cNvPr>
          <p:cNvSpPr txBox="1"/>
          <p:nvPr userDrawn="1"/>
        </p:nvSpPr>
        <p:spPr>
          <a:xfrm>
            <a:off x="988462" y="1429593"/>
            <a:ext cx="7724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200" b="1" u="none" strike="noStrike" kern="1200" cap="none" spc="0" normalizeH="0" baseline="0" noProof="0" dirty="0">
                <a:ln w="0"/>
                <a:solidFill>
                  <a:srgbClr val="5B9BD5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</a:rPr>
              <a:t>● </a:t>
            </a:r>
            <a:r>
              <a:rPr kumimoji="0" lang="en-US" b="1" u="none" strike="noStrike" kern="1200" cap="none" spc="0" normalizeH="0" baseline="0" noProof="0" dirty="0">
                <a:ln w="0"/>
                <a:solidFill>
                  <a:srgbClr val="5B9BD5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</a:rPr>
              <a:t>we’re gonna need DeMorgan’s laws for this one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E4721C8-D2C6-49BC-AD46-86AC09CBA3BF}"/>
                  </a:ext>
                </a:extLst>
              </p:cNvPr>
              <p:cNvSpPr txBox="1"/>
              <p:nvPr userDrawn="1"/>
            </p:nvSpPr>
            <p:spPr>
              <a:xfrm>
                <a:off x="8281617" y="1643697"/>
                <a:ext cx="2313071" cy="1415772"/>
              </a:xfrm>
              <a:custGeom>
                <a:avLst/>
                <a:gdLst>
                  <a:gd name="connsiteX0" fmla="*/ 0 w 2313071"/>
                  <a:gd name="connsiteY0" fmla="*/ 0 h 1415772"/>
                  <a:gd name="connsiteX1" fmla="*/ 578268 w 2313071"/>
                  <a:gd name="connsiteY1" fmla="*/ 0 h 1415772"/>
                  <a:gd name="connsiteX2" fmla="*/ 1110274 w 2313071"/>
                  <a:gd name="connsiteY2" fmla="*/ 0 h 1415772"/>
                  <a:gd name="connsiteX3" fmla="*/ 1619150 w 2313071"/>
                  <a:gd name="connsiteY3" fmla="*/ 0 h 1415772"/>
                  <a:gd name="connsiteX4" fmla="*/ 2313071 w 2313071"/>
                  <a:gd name="connsiteY4" fmla="*/ 0 h 1415772"/>
                  <a:gd name="connsiteX5" fmla="*/ 2313071 w 2313071"/>
                  <a:gd name="connsiteY5" fmla="*/ 486082 h 1415772"/>
                  <a:gd name="connsiteX6" fmla="*/ 2313071 w 2313071"/>
                  <a:gd name="connsiteY6" fmla="*/ 943848 h 1415772"/>
                  <a:gd name="connsiteX7" fmla="*/ 2313071 w 2313071"/>
                  <a:gd name="connsiteY7" fmla="*/ 1415772 h 1415772"/>
                  <a:gd name="connsiteX8" fmla="*/ 1781065 w 2313071"/>
                  <a:gd name="connsiteY8" fmla="*/ 1415772 h 1415772"/>
                  <a:gd name="connsiteX9" fmla="*/ 1272189 w 2313071"/>
                  <a:gd name="connsiteY9" fmla="*/ 1415772 h 1415772"/>
                  <a:gd name="connsiteX10" fmla="*/ 647660 w 2313071"/>
                  <a:gd name="connsiteY10" fmla="*/ 1415772 h 1415772"/>
                  <a:gd name="connsiteX11" fmla="*/ 0 w 2313071"/>
                  <a:gd name="connsiteY11" fmla="*/ 1415772 h 1415772"/>
                  <a:gd name="connsiteX12" fmla="*/ 0 w 2313071"/>
                  <a:gd name="connsiteY12" fmla="*/ 958006 h 1415772"/>
                  <a:gd name="connsiteX13" fmla="*/ 0 w 2313071"/>
                  <a:gd name="connsiteY13" fmla="*/ 500239 h 1415772"/>
                  <a:gd name="connsiteX14" fmla="*/ 0 w 2313071"/>
                  <a:gd name="connsiteY14" fmla="*/ 0 h 1415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313071" h="1415772" fill="none" extrusionOk="0">
                    <a:moveTo>
                      <a:pt x="0" y="0"/>
                    </a:moveTo>
                    <a:cubicBezTo>
                      <a:pt x="237420" y="-55799"/>
                      <a:pt x="349124" y="34930"/>
                      <a:pt x="578268" y="0"/>
                    </a:cubicBezTo>
                    <a:cubicBezTo>
                      <a:pt x="807412" y="-34930"/>
                      <a:pt x="855066" y="49201"/>
                      <a:pt x="1110274" y="0"/>
                    </a:cubicBezTo>
                    <a:cubicBezTo>
                      <a:pt x="1365482" y="-49201"/>
                      <a:pt x="1383342" y="44162"/>
                      <a:pt x="1619150" y="0"/>
                    </a:cubicBezTo>
                    <a:cubicBezTo>
                      <a:pt x="1854958" y="-44162"/>
                      <a:pt x="2070256" y="64086"/>
                      <a:pt x="2313071" y="0"/>
                    </a:cubicBezTo>
                    <a:cubicBezTo>
                      <a:pt x="2351128" y="108752"/>
                      <a:pt x="2263049" y="295263"/>
                      <a:pt x="2313071" y="486082"/>
                    </a:cubicBezTo>
                    <a:cubicBezTo>
                      <a:pt x="2363093" y="676901"/>
                      <a:pt x="2263797" y="722285"/>
                      <a:pt x="2313071" y="943848"/>
                    </a:cubicBezTo>
                    <a:cubicBezTo>
                      <a:pt x="2362345" y="1165411"/>
                      <a:pt x="2264905" y="1308860"/>
                      <a:pt x="2313071" y="1415772"/>
                    </a:cubicBezTo>
                    <a:cubicBezTo>
                      <a:pt x="2074056" y="1464359"/>
                      <a:pt x="1904832" y="1359228"/>
                      <a:pt x="1781065" y="1415772"/>
                    </a:cubicBezTo>
                    <a:cubicBezTo>
                      <a:pt x="1657298" y="1472316"/>
                      <a:pt x="1521025" y="1407821"/>
                      <a:pt x="1272189" y="1415772"/>
                    </a:cubicBezTo>
                    <a:cubicBezTo>
                      <a:pt x="1023353" y="1423723"/>
                      <a:pt x="789274" y="1351199"/>
                      <a:pt x="647660" y="1415772"/>
                    </a:cubicBezTo>
                    <a:cubicBezTo>
                      <a:pt x="506046" y="1480345"/>
                      <a:pt x="202378" y="1343793"/>
                      <a:pt x="0" y="1415772"/>
                    </a:cubicBezTo>
                    <a:cubicBezTo>
                      <a:pt x="-27068" y="1234166"/>
                      <a:pt x="47075" y="1051260"/>
                      <a:pt x="0" y="958006"/>
                    </a:cubicBezTo>
                    <a:cubicBezTo>
                      <a:pt x="-47075" y="864752"/>
                      <a:pt x="20179" y="672974"/>
                      <a:pt x="0" y="500239"/>
                    </a:cubicBezTo>
                    <a:cubicBezTo>
                      <a:pt x="-20179" y="327504"/>
                      <a:pt x="19707" y="201655"/>
                      <a:pt x="0" y="0"/>
                    </a:cubicBezTo>
                    <a:close/>
                  </a:path>
                  <a:path w="2313071" h="1415772" stroke="0" extrusionOk="0">
                    <a:moveTo>
                      <a:pt x="0" y="0"/>
                    </a:moveTo>
                    <a:cubicBezTo>
                      <a:pt x="205592" y="-44578"/>
                      <a:pt x="450056" y="57505"/>
                      <a:pt x="624529" y="0"/>
                    </a:cubicBezTo>
                    <a:cubicBezTo>
                      <a:pt x="799002" y="-57505"/>
                      <a:pt x="1046548" y="18212"/>
                      <a:pt x="1202797" y="0"/>
                    </a:cubicBezTo>
                    <a:cubicBezTo>
                      <a:pt x="1359046" y="-18212"/>
                      <a:pt x="1989382" y="80340"/>
                      <a:pt x="2313071" y="0"/>
                    </a:cubicBezTo>
                    <a:cubicBezTo>
                      <a:pt x="2335799" y="217177"/>
                      <a:pt x="2253386" y="365872"/>
                      <a:pt x="2313071" y="500239"/>
                    </a:cubicBezTo>
                    <a:cubicBezTo>
                      <a:pt x="2372756" y="634606"/>
                      <a:pt x="2311607" y="745263"/>
                      <a:pt x="2313071" y="972163"/>
                    </a:cubicBezTo>
                    <a:cubicBezTo>
                      <a:pt x="2314535" y="1199063"/>
                      <a:pt x="2284626" y="1232074"/>
                      <a:pt x="2313071" y="1415772"/>
                    </a:cubicBezTo>
                    <a:cubicBezTo>
                      <a:pt x="2126010" y="1488529"/>
                      <a:pt x="1935766" y="1371913"/>
                      <a:pt x="1688542" y="1415772"/>
                    </a:cubicBezTo>
                    <a:cubicBezTo>
                      <a:pt x="1441318" y="1459631"/>
                      <a:pt x="1265037" y="1394401"/>
                      <a:pt x="1064013" y="1415772"/>
                    </a:cubicBezTo>
                    <a:cubicBezTo>
                      <a:pt x="862989" y="1437143"/>
                      <a:pt x="248168" y="1389828"/>
                      <a:pt x="0" y="1415772"/>
                    </a:cubicBezTo>
                    <a:cubicBezTo>
                      <a:pt x="-29172" y="1241071"/>
                      <a:pt x="28726" y="1163606"/>
                      <a:pt x="0" y="958006"/>
                    </a:cubicBezTo>
                    <a:cubicBezTo>
                      <a:pt x="-28726" y="752406"/>
                      <a:pt x="56168" y="572288"/>
                      <a:pt x="0" y="457766"/>
                    </a:cubicBezTo>
                    <a:cubicBezTo>
                      <a:pt x="-56168" y="343244"/>
                      <a:pt x="25941" y="113636"/>
                      <a:pt x="0" y="0"/>
                    </a:cubicBezTo>
                    <a:close/>
                  </a:path>
                </a:pathLst>
              </a:custGeom>
              <a:blipFill dpi="0" rotWithShape="1">
                <a:blip r:embed="rId4">
                  <a:extLst>
                    <a:ext uri="{BEBA8EAE-BF5A-486C-A8C5-ECC9F3942E4B}">
                      <a14:imgProps>
                        <a14:imgLayer r:embed="rId5">
                          <a14:imgEffect>
                            <a14:artisticLightScreen/>
                          </a14:imgEffect>
                          <a14:imgEffect>
                            <a14:brightnessContrast contrast="40000"/>
                          </a14:imgEffect>
                        </a14:imgLayer>
                      </a14:imgProps>
                    </a:ext>
                    <a:ext uri="{28A0092B-C50C-407E-A947-70E740481C1C}">
                      <a14:useLocalDpi val="0"/>
                    </a:ext>
                    <a:ext uri="{837473B0-CC2E-450A-ABE3-18F120FF3D39}">
                      <a1611:picAttrSrcUrl xmlns:a1611="http://schemas.microsoft.com/office/drawing/2016/11/main" r:id="rId6"/>
                    </a:ext>
                  </a:extLst>
                </a:blip>
                <a:srcRect/>
                <a:stretch>
                  <a:fillRect/>
                </a:stretch>
              </a:blipFill>
              <a:ln>
                <a:solidFill>
                  <a:srgbClr val="7030A0"/>
                </a:solidFill>
                <a:extLst>
                  <a:ext uri="{C807C97D-BFC1-408E-A445-0C87EB9F89A2}">
                    <ask:lineSketchStyleProps xmlns:ask="http://schemas.microsoft.com/office/drawing/2018/sketchyshapes" sd="1836632089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 wrap="square">
                <a:spAutoFit/>
              </a:bodyPr>
              <a:lstStyle/>
              <a:p>
                <a:r>
                  <a:rPr 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</a:t>
                </a:r>
                <a:r>
                  <a:rPr lang="en-US" b="1" u="sng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DeMorgan’s laws</a:t>
                </a:r>
                <a:r>
                  <a:rPr lang="en-US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:</a:t>
                </a:r>
              </a:p>
              <a:p>
                <a:endParaRPr lang="en-US" u="sng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sz="20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1.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𝐗𝐘</m:t>
                        </m:r>
                      </m:e>
                    </m:acc>
                  </m:oMath>
                </a14:m>
                <a:r>
                  <a:rPr lang="en-US" sz="20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=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  <m:r>
                      <a:rPr lang="en-US" sz="2000" b="1" i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+ </m:t>
                    </m:r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𝐘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endParaRPr lang="en-US" sz="20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  <a:p>
                <a:r>
                  <a:rPr lang="en-US" sz="20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2.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𝐘</m:t>
                        </m:r>
                      </m:e>
                    </m:acc>
                    <m:r>
                      <a:rPr lang="en-US" sz="2000" b="1" i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𝐗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  <m:r>
                      <a:rPr lang="en-US" sz="2000" b="1" i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000" b="1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rPr>
                      <m:t>·</m:t>
                    </m:r>
                    <m:r>
                      <a:rPr lang="en-US" sz="2000" b="1" i="0" dirty="0" smtClean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sz="2000" b="1" i="1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𝐘</m:t>
                        </m:r>
                        <m:r>
                          <a:rPr lang="en-US" sz="2000" b="1" i="0" smtClean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acc>
                  </m:oMath>
                </a14:m>
                <a:r>
                  <a:rPr lang="en-US" sz="2000" b="1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  </a:t>
                </a:r>
              </a:p>
              <a:p>
                <a:endParaRPr lang="en-US" sz="1000" u="sng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E4721C8-D2C6-49BC-AD46-86AC09CBA3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8281617" y="1643697"/>
                <a:ext cx="2313071" cy="1415772"/>
              </a:xfrm>
              <a:prstGeom prst="rect">
                <a:avLst/>
              </a:prstGeom>
              <a:blipFill>
                <a:blip r:embed="rId7"/>
                <a:stretch>
                  <a:fillRect t="-826"/>
                </a:stretch>
              </a:blipFill>
              <a:ln>
                <a:solidFill>
                  <a:srgbClr val="7030A0"/>
                </a:solidFill>
                <a:extLst>
                  <a:ext uri="{C807C97D-BFC1-408E-A445-0C87EB9F89A2}">
                    <ask:lineSketchStyleProps xmlns:ask="http://schemas.microsoft.com/office/drawing/2018/sketchyshapes" sd="1836632089">
                      <a:custGeom>
                        <a:avLst/>
                        <a:gdLst>
                          <a:gd name="connsiteX0" fmla="*/ 0 w 2313071"/>
                          <a:gd name="connsiteY0" fmla="*/ 0 h 1415772"/>
                          <a:gd name="connsiteX1" fmla="*/ 578268 w 2313071"/>
                          <a:gd name="connsiteY1" fmla="*/ 0 h 1415772"/>
                          <a:gd name="connsiteX2" fmla="*/ 1110274 w 2313071"/>
                          <a:gd name="connsiteY2" fmla="*/ 0 h 1415772"/>
                          <a:gd name="connsiteX3" fmla="*/ 1619150 w 2313071"/>
                          <a:gd name="connsiteY3" fmla="*/ 0 h 1415772"/>
                          <a:gd name="connsiteX4" fmla="*/ 2313071 w 2313071"/>
                          <a:gd name="connsiteY4" fmla="*/ 0 h 1415772"/>
                          <a:gd name="connsiteX5" fmla="*/ 2313071 w 2313071"/>
                          <a:gd name="connsiteY5" fmla="*/ 486082 h 1415772"/>
                          <a:gd name="connsiteX6" fmla="*/ 2313071 w 2313071"/>
                          <a:gd name="connsiteY6" fmla="*/ 943848 h 1415772"/>
                          <a:gd name="connsiteX7" fmla="*/ 2313071 w 2313071"/>
                          <a:gd name="connsiteY7" fmla="*/ 1415772 h 1415772"/>
                          <a:gd name="connsiteX8" fmla="*/ 1781065 w 2313071"/>
                          <a:gd name="connsiteY8" fmla="*/ 1415772 h 1415772"/>
                          <a:gd name="connsiteX9" fmla="*/ 1272189 w 2313071"/>
                          <a:gd name="connsiteY9" fmla="*/ 1415772 h 1415772"/>
                          <a:gd name="connsiteX10" fmla="*/ 647660 w 2313071"/>
                          <a:gd name="connsiteY10" fmla="*/ 1415772 h 1415772"/>
                          <a:gd name="connsiteX11" fmla="*/ 0 w 2313071"/>
                          <a:gd name="connsiteY11" fmla="*/ 1415772 h 1415772"/>
                          <a:gd name="connsiteX12" fmla="*/ 0 w 2313071"/>
                          <a:gd name="connsiteY12" fmla="*/ 958006 h 1415772"/>
                          <a:gd name="connsiteX13" fmla="*/ 0 w 2313071"/>
                          <a:gd name="connsiteY13" fmla="*/ 500239 h 1415772"/>
                          <a:gd name="connsiteX14" fmla="*/ 0 w 2313071"/>
                          <a:gd name="connsiteY14" fmla="*/ 0 h 14157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2313071" h="1415772" fill="none" extrusionOk="0">
                            <a:moveTo>
                              <a:pt x="0" y="0"/>
                            </a:moveTo>
                            <a:cubicBezTo>
                              <a:pt x="237420" y="-55799"/>
                              <a:pt x="349124" y="34930"/>
                              <a:pt x="578268" y="0"/>
                            </a:cubicBezTo>
                            <a:cubicBezTo>
                              <a:pt x="807412" y="-34930"/>
                              <a:pt x="855066" y="49201"/>
                              <a:pt x="1110274" y="0"/>
                            </a:cubicBezTo>
                            <a:cubicBezTo>
                              <a:pt x="1365482" y="-49201"/>
                              <a:pt x="1383342" y="44162"/>
                              <a:pt x="1619150" y="0"/>
                            </a:cubicBezTo>
                            <a:cubicBezTo>
                              <a:pt x="1854958" y="-44162"/>
                              <a:pt x="2070256" y="64086"/>
                              <a:pt x="2313071" y="0"/>
                            </a:cubicBezTo>
                            <a:cubicBezTo>
                              <a:pt x="2351128" y="108752"/>
                              <a:pt x="2263049" y="295263"/>
                              <a:pt x="2313071" y="486082"/>
                            </a:cubicBezTo>
                            <a:cubicBezTo>
                              <a:pt x="2363093" y="676901"/>
                              <a:pt x="2263797" y="722285"/>
                              <a:pt x="2313071" y="943848"/>
                            </a:cubicBezTo>
                            <a:cubicBezTo>
                              <a:pt x="2362345" y="1165411"/>
                              <a:pt x="2264905" y="1308860"/>
                              <a:pt x="2313071" y="1415772"/>
                            </a:cubicBezTo>
                            <a:cubicBezTo>
                              <a:pt x="2074056" y="1464359"/>
                              <a:pt x="1904832" y="1359228"/>
                              <a:pt x="1781065" y="1415772"/>
                            </a:cubicBezTo>
                            <a:cubicBezTo>
                              <a:pt x="1657298" y="1472316"/>
                              <a:pt x="1521025" y="1407821"/>
                              <a:pt x="1272189" y="1415772"/>
                            </a:cubicBezTo>
                            <a:cubicBezTo>
                              <a:pt x="1023353" y="1423723"/>
                              <a:pt x="789274" y="1351199"/>
                              <a:pt x="647660" y="1415772"/>
                            </a:cubicBezTo>
                            <a:cubicBezTo>
                              <a:pt x="506046" y="1480345"/>
                              <a:pt x="202378" y="1343793"/>
                              <a:pt x="0" y="1415772"/>
                            </a:cubicBezTo>
                            <a:cubicBezTo>
                              <a:pt x="-27068" y="1234166"/>
                              <a:pt x="47075" y="1051260"/>
                              <a:pt x="0" y="958006"/>
                            </a:cubicBezTo>
                            <a:cubicBezTo>
                              <a:pt x="-47075" y="864752"/>
                              <a:pt x="20179" y="672974"/>
                              <a:pt x="0" y="500239"/>
                            </a:cubicBezTo>
                            <a:cubicBezTo>
                              <a:pt x="-20179" y="327504"/>
                              <a:pt x="19707" y="201655"/>
                              <a:pt x="0" y="0"/>
                            </a:cubicBezTo>
                            <a:close/>
                          </a:path>
                          <a:path w="2313071" h="1415772" stroke="0" extrusionOk="0">
                            <a:moveTo>
                              <a:pt x="0" y="0"/>
                            </a:moveTo>
                            <a:cubicBezTo>
                              <a:pt x="205592" y="-44578"/>
                              <a:pt x="450056" y="57505"/>
                              <a:pt x="624529" y="0"/>
                            </a:cubicBezTo>
                            <a:cubicBezTo>
                              <a:pt x="799002" y="-57505"/>
                              <a:pt x="1046548" y="18212"/>
                              <a:pt x="1202797" y="0"/>
                            </a:cubicBezTo>
                            <a:cubicBezTo>
                              <a:pt x="1359046" y="-18212"/>
                              <a:pt x="1989382" y="80340"/>
                              <a:pt x="2313071" y="0"/>
                            </a:cubicBezTo>
                            <a:cubicBezTo>
                              <a:pt x="2335799" y="217177"/>
                              <a:pt x="2253386" y="365872"/>
                              <a:pt x="2313071" y="500239"/>
                            </a:cubicBezTo>
                            <a:cubicBezTo>
                              <a:pt x="2372756" y="634606"/>
                              <a:pt x="2311607" y="745263"/>
                              <a:pt x="2313071" y="972163"/>
                            </a:cubicBezTo>
                            <a:cubicBezTo>
                              <a:pt x="2314535" y="1199063"/>
                              <a:pt x="2284626" y="1232074"/>
                              <a:pt x="2313071" y="1415772"/>
                            </a:cubicBezTo>
                            <a:cubicBezTo>
                              <a:pt x="2126010" y="1488529"/>
                              <a:pt x="1935766" y="1371913"/>
                              <a:pt x="1688542" y="1415772"/>
                            </a:cubicBezTo>
                            <a:cubicBezTo>
                              <a:pt x="1441318" y="1459631"/>
                              <a:pt x="1265037" y="1394401"/>
                              <a:pt x="1064013" y="1415772"/>
                            </a:cubicBezTo>
                            <a:cubicBezTo>
                              <a:pt x="862989" y="1437143"/>
                              <a:pt x="248168" y="1389828"/>
                              <a:pt x="0" y="1415772"/>
                            </a:cubicBezTo>
                            <a:cubicBezTo>
                              <a:pt x="-29172" y="1241071"/>
                              <a:pt x="28726" y="1163606"/>
                              <a:pt x="0" y="958006"/>
                            </a:cubicBezTo>
                            <a:cubicBezTo>
                              <a:pt x="-28726" y="752406"/>
                              <a:pt x="56168" y="572288"/>
                              <a:pt x="0" y="457766"/>
                            </a:cubicBezTo>
                            <a:cubicBezTo>
                              <a:pt x="-56168" y="343244"/>
                              <a:pt x="25941" y="113636"/>
                              <a:pt x="0" y="0"/>
                            </a:cubicBezTo>
                            <a:close/>
                          </a:path>
                        </a:pathLst>
                      </a:cu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ctangle 10">
            <a:extLst>
              <a:ext uri="{FF2B5EF4-FFF2-40B4-BE49-F238E27FC236}">
                <a16:creationId xmlns:a16="http://schemas.microsoft.com/office/drawing/2014/main" id="{4F64D731-F3F8-499C-9B9B-2FF6FFACF2B1}"/>
              </a:ext>
            </a:extLst>
          </p:cNvPr>
          <p:cNvSpPr/>
          <p:nvPr userDrawn="1"/>
        </p:nvSpPr>
        <p:spPr>
          <a:xfrm>
            <a:off x="796710" y="589209"/>
            <a:ext cx="383504" cy="251175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3.</a:t>
            </a:r>
            <a:endParaRPr lang="ro-RO" sz="2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C39D46F-B6E2-43C7-BB71-6A139D7799D1}"/>
                  </a:ext>
                </a:extLst>
              </p:cNvPr>
              <p:cNvSpPr txBox="1"/>
              <p:nvPr userDrawn="1"/>
            </p:nvSpPr>
            <p:spPr>
              <a:xfrm>
                <a:off x="1180214" y="589209"/>
                <a:ext cx="10391658" cy="6540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b="1" cap="none" spc="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Find the DCF for the expression:</a:t>
                </a:r>
              </a:p>
              <a:p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			</a:t>
                </a:r>
                <a14:m>
                  <m:oMath xmlns:m="http://schemas.openxmlformats.org/officeDocument/2006/math"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𝑬</m:t>
                    </m:r>
                    <m:d>
                      <m:dPr>
                        <m:ctrlP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b>
                        </m:sSub>
                      </m:e>
                    </m:d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 </m:t>
                    </m:r>
                    <m:acc>
                      <m:accPr>
                        <m:chr m:val="̅"/>
                        <m:ctrlP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̅"/>
                        <m:ctrlP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acc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( </m:t>
                    </m:r>
                    <m:acc>
                      <m:accPr>
                        <m:chr m:val="̅"/>
                        <m:ctrlP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acc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+</m:t>
                    </m:r>
                    <m:acc>
                      <m:accPr>
                        <m:chr m:val="̅"/>
                        <m:ctrlPr>
                          <a:rPr lang="en-US" b="1" i="1" smtClean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smtClean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b>
                        </m:sSub>
                      </m:e>
                    </m:acc>
                    <m:r>
                      <a:rPr lang="en-US" b="1" i="1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b="1" cap="none" spc="0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C39D46F-B6E2-43C7-BB71-6A139D7799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1180214" y="589209"/>
                <a:ext cx="10391658" cy="654090"/>
              </a:xfrm>
              <a:prstGeom prst="rect">
                <a:avLst/>
              </a:prstGeom>
              <a:blipFill>
                <a:blip r:embed="rId8"/>
                <a:stretch>
                  <a:fillRect l="-587" t="-6542" b="-112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5827A1FB-EBA4-4AA6-87E2-0D066148AC59}"/>
              </a:ext>
            </a:extLst>
          </p:cNvPr>
          <p:cNvSpPr txBox="1"/>
          <p:nvPr userDrawn="1"/>
        </p:nvSpPr>
        <p:spPr>
          <a:xfrm>
            <a:off x="1100138" y="2784579"/>
            <a:ext cx="6162674" cy="33650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Solution:</a:t>
            </a:r>
          </a:p>
          <a:p>
            <a:r>
              <a:rPr lang="en-US" b="1" i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(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(x̅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endParaRPr lang="en-US" sz="800" b="1" i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(x̅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(x̅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endParaRPr lang="en-US" sz="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(x̅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</a:t>
            </a:r>
          </a:p>
          <a:p>
            <a:endParaRPr lang="en-US" sz="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  <a:p>
            <a:endParaRPr lang="en-US" sz="800" b="1" baseline="-25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 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 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</a:p>
          <a:p>
            <a:endParaRPr lang="en-US" sz="800" b="1" baseline="-25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(1 +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endParaRPr lang="en-US" sz="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1</a:t>
            </a:r>
          </a:p>
          <a:p>
            <a:endParaRPr lang="en-US" sz="8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=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· x̅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en-US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7C8889B-5599-4400-9633-B79F8FDA3979}"/>
                  </a:ext>
                </a:extLst>
              </p:cNvPr>
              <p:cNvSpPr txBox="1"/>
              <p:nvPr userDrawn="1"/>
            </p:nvSpPr>
            <p:spPr>
              <a:xfrm>
                <a:off x="988462" y="1786049"/>
                <a:ext cx="616267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E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1" i="1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r>
                          <a:rPr lang="en-US" b="1" i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  <m:r>
                          <a:rPr lang="en-US" b="1" i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1" i="1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𝐱</m:t>
                            </m:r>
                          </m:e>
                          <m:sub>
                            <m:r>
                              <a:rPr lang="en-US" b="1" i="0">
                                <a:ln w="0"/>
                                <a:solidFill>
                                  <a:schemeClr val="bg1"/>
                                </a:solidFill>
                                <a:effectLst>
                                  <a:outerShdw blurRad="38100" dist="19050" dir="2700000" algn="tl" rotWithShape="0">
                                    <a:schemeClr val="dk1">
                                      <a:alpha val="40000"/>
                                    </a:schemeClr>
                                  </a:outerShdw>
                                </a:effectLst>
                                <a:latin typeface="Cambria Math" panose="02040503050406030204" pitchFamily="18" charset="0"/>
                              </a:rPr>
                              <m:t>𝟑</m:t>
                            </m:r>
                          </m:sub>
                        </m:sSub>
                      </m:e>
                    </m:d>
                    <m:r>
                      <a:rPr lang="en-US" b="1" i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1" i="0" smtClean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· 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(x̅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+ 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 (x̅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1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 + x̅</a:t>
                </a:r>
                <a:r>
                  <a:rPr lang="en-US" b="1" baseline="-25000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</a:t>
                </a:r>
                <a:r>
                  <a:rPr lang="en-US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) 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7C8889B-5599-4400-9633-B79F8FDA39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 userDrawn="1"/>
            </p:nvSpPr>
            <p:spPr>
              <a:xfrm>
                <a:off x="988462" y="1786049"/>
                <a:ext cx="6162674" cy="369332"/>
              </a:xfrm>
              <a:prstGeom prst="rect">
                <a:avLst/>
              </a:prstGeom>
              <a:blipFill>
                <a:blip r:embed="rId9"/>
                <a:stretch>
                  <a:fillRect l="-989" t="-11475" b="-29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D0D93EF1-576A-4D68-ACF4-466FA89F94CE}"/>
              </a:ext>
            </a:extLst>
          </p:cNvPr>
          <p:cNvSpPr txBox="1"/>
          <p:nvPr userDrawn="1"/>
        </p:nvSpPr>
        <p:spPr>
          <a:xfrm>
            <a:off x="1538288" y="2228953"/>
            <a:ext cx="6162674" cy="369332"/>
          </a:xfrm>
          <a:prstGeom prst="rect">
            <a:avLst/>
          </a:prstGeom>
          <a:solidFill>
            <a:srgbClr val="0070C0"/>
          </a:solidFill>
        </p:spPr>
        <p:txBody>
          <a:bodyPr wrap="square">
            <a:spAutoFit/>
          </a:bodyPr>
          <a:lstStyle/>
          <a:p>
            <a:r>
              <a:rPr lang="en-US" i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Try and calculate it by yourself.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63250E65-6238-4B7B-AD49-1726750147E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29021144"/>
              </p:ext>
            </p:extLst>
          </p:nvPr>
        </p:nvGraphicFramePr>
        <p:xfrm>
          <a:off x="6071962" y="3373774"/>
          <a:ext cx="3258000" cy="31699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78000">
                  <a:extLst>
                    <a:ext uri="{9D8B030D-6E8A-4147-A177-3AD203B41FA5}">
                      <a16:colId xmlns:a16="http://schemas.microsoft.com/office/drawing/2014/main" val="2461268597"/>
                    </a:ext>
                  </a:extLst>
                </a:gridCol>
                <a:gridCol w="378000">
                  <a:extLst>
                    <a:ext uri="{9D8B030D-6E8A-4147-A177-3AD203B41FA5}">
                      <a16:colId xmlns:a16="http://schemas.microsoft.com/office/drawing/2014/main" val="901624489"/>
                    </a:ext>
                  </a:extLst>
                </a:gridCol>
                <a:gridCol w="378000">
                  <a:extLst>
                    <a:ext uri="{9D8B030D-6E8A-4147-A177-3AD203B41FA5}">
                      <a16:colId xmlns:a16="http://schemas.microsoft.com/office/drawing/2014/main" val="2472830578"/>
                    </a:ext>
                  </a:extLst>
                </a:gridCol>
                <a:gridCol w="378000">
                  <a:extLst>
                    <a:ext uri="{9D8B030D-6E8A-4147-A177-3AD203B41FA5}">
                      <a16:colId xmlns:a16="http://schemas.microsoft.com/office/drawing/2014/main" val="1411282225"/>
                    </a:ext>
                  </a:extLst>
                </a:gridCol>
                <a:gridCol w="378000">
                  <a:extLst>
                    <a:ext uri="{9D8B030D-6E8A-4147-A177-3AD203B41FA5}">
                      <a16:colId xmlns:a16="http://schemas.microsoft.com/office/drawing/2014/main" val="1361391654"/>
                    </a:ext>
                  </a:extLst>
                </a:gridCol>
                <a:gridCol w="720000">
                  <a:extLst>
                    <a:ext uri="{9D8B030D-6E8A-4147-A177-3AD203B41FA5}">
                      <a16:colId xmlns:a16="http://schemas.microsoft.com/office/drawing/2014/main" val="103531809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915626203"/>
                    </a:ext>
                  </a:extLst>
                </a:gridCol>
              </a:tblGrid>
              <a:tr h="12589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1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2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r>
                        <a:rPr lang="en-US" baseline="-25000" dirty="0"/>
                        <a:t>3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dirty="0"/>
                        <a:t>x̅</a:t>
                      </a:r>
                      <a:r>
                        <a:rPr lang="en-US" baseline="-25000" dirty="0"/>
                        <a:t>1</a:t>
                      </a:r>
                      <a:r>
                        <a:rPr lang="ro-RO" dirty="0"/>
                        <a:t>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x̅</a:t>
                      </a:r>
                      <a:r>
                        <a:rPr lang="en-US" b="1" baseline="-250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ro-RO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x̅</a:t>
                      </a:r>
                      <a:r>
                        <a:rPr lang="en-US" b="1" baseline="-250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1</a:t>
                      </a:r>
                      <a:r>
                        <a:rPr lang="en-US" b="1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 · x̅</a:t>
                      </a:r>
                      <a:r>
                        <a:rPr lang="en-US" b="1" baseline="-25000" dirty="0">
                          <a:ln w="0"/>
                          <a:solidFill>
                            <a:schemeClr val="tx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rPr>
                        <a:t>2</a:t>
                      </a:r>
                      <a:endParaRPr lang="ro-RO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DCF</a:t>
                      </a:r>
                      <a:endParaRPr lang="ro-RO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80005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4862951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1</a:t>
                      </a:r>
                      <a:r>
                        <a:rPr lang="en-US" sz="1700" dirty="0"/>
                        <a:t> 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6113472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2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2268757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3</a:t>
                      </a:r>
                      <a:endParaRPr lang="en-US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1728150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4</a:t>
                      </a:r>
                      <a:endParaRPr lang="en-US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1841996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5</a:t>
                      </a:r>
                      <a:endParaRPr lang="en-US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650414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6</a:t>
                      </a:r>
                      <a:endParaRPr lang="en-US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181245"/>
                  </a:ext>
                </a:extLst>
              </a:tr>
              <a:tr h="322209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7</a:t>
                      </a:r>
                      <a:endParaRPr lang="en-US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8334226"/>
                  </a:ext>
                </a:extLst>
              </a:tr>
            </a:tbl>
          </a:graphicData>
        </a:graphic>
      </p:graphicFrame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C891F708-7E6C-4F33-8797-EFC4C6760230}"/>
              </a:ext>
            </a:extLst>
          </p:cNvPr>
          <p:cNvCxnSpPr>
            <a:cxnSpLocks/>
          </p:cNvCxnSpPr>
          <p:nvPr userDrawn="1"/>
        </p:nvCxnSpPr>
        <p:spPr>
          <a:xfrm>
            <a:off x="8940633" y="4028605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9ED7E1FD-D919-4D6D-88B2-03AC748758FA}"/>
              </a:ext>
            </a:extLst>
          </p:cNvPr>
          <p:cNvCxnSpPr>
            <a:cxnSpLocks/>
          </p:cNvCxnSpPr>
          <p:nvPr userDrawn="1"/>
        </p:nvCxnSpPr>
        <p:spPr>
          <a:xfrm>
            <a:off x="8940633" y="4383019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4E06576-935E-4721-9F44-B88E4BFD6A22}"/>
              </a:ext>
            </a:extLst>
          </p:cNvPr>
          <p:cNvSpPr txBox="1"/>
          <p:nvPr userDrawn="1"/>
        </p:nvSpPr>
        <p:spPr>
          <a:xfrm>
            <a:off x="9524763" y="5029637"/>
            <a:ext cx="24672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DCF → SOP =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r>
              <a:rPr lang="en-US" b="1" baseline="-25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CE9B4E-BE9C-4A4C-909F-91E3B49EC6D8}"/>
              </a:ext>
            </a:extLst>
          </p:cNvPr>
          <p:cNvSpPr txBox="1"/>
          <p:nvPr userDrawn="1"/>
        </p:nvSpPr>
        <p:spPr>
          <a:xfrm>
            <a:off x="10191125" y="6097418"/>
            <a:ext cx="18008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1" cap="none" spc="0" dirty="0">
                <a:ln w="0"/>
                <a:solidFill>
                  <a:schemeClr val="accent5">
                    <a:lumMod val="20000"/>
                    <a:lumOff val="8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DONE.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4D2708-8E48-4007-8E7C-D71D940967EF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6C6866-6A64-4777-B761-48DCCF9E7098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2182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/>
      <p:bldP spid="14" grpId="0"/>
      <p:bldP spid="15" grpId="0" animBg="1"/>
      <p:bldP spid="19" grpId="0"/>
      <p:bldP spid="20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xercise 4 (Slide 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92927ED4-9928-469F-BE94-018EB32522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989099-DBDF-46EE-B979-B95F9393E057}"/>
              </a:ext>
            </a:extLst>
          </p:cNvPr>
          <p:cNvSpPr/>
          <p:nvPr userDrawn="1"/>
        </p:nvSpPr>
        <p:spPr>
          <a:xfrm>
            <a:off x="796710" y="589209"/>
            <a:ext cx="383504" cy="251175"/>
          </a:xfrm>
          <a:prstGeom prst="rect">
            <a:avLst/>
          </a:prstGeom>
          <a:solidFill>
            <a:schemeClr val="bg1"/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4.</a:t>
            </a:r>
            <a:endParaRPr lang="ro-RO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5700A-F779-4476-9611-673CA4464435}"/>
              </a:ext>
            </a:extLst>
          </p:cNvPr>
          <p:cNvSpPr txBox="1"/>
          <p:nvPr userDrawn="1"/>
        </p:nvSpPr>
        <p:spPr>
          <a:xfrm>
            <a:off x="1305733" y="589209"/>
            <a:ext cx="6207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Simplify the logic function f ( x, y, z ) from the table below.</a:t>
            </a:r>
            <a:endParaRPr lang="en-US" sz="1800" b="1" cap="none" spc="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F089516-81EB-406B-BB2B-32FCD8457B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41017652"/>
              </p:ext>
            </p:extLst>
          </p:nvPr>
        </p:nvGraphicFramePr>
        <p:xfrm>
          <a:off x="961001" y="1664861"/>
          <a:ext cx="2932028" cy="352827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733245">
                  <a:extLst>
                    <a:ext uri="{9D8B030D-6E8A-4147-A177-3AD203B41FA5}">
                      <a16:colId xmlns:a16="http://schemas.microsoft.com/office/drawing/2014/main" val="386904644"/>
                    </a:ext>
                  </a:extLst>
                </a:gridCol>
                <a:gridCol w="733245">
                  <a:extLst>
                    <a:ext uri="{9D8B030D-6E8A-4147-A177-3AD203B41FA5}">
                      <a16:colId xmlns:a16="http://schemas.microsoft.com/office/drawing/2014/main" val="1797014221"/>
                    </a:ext>
                  </a:extLst>
                </a:gridCol>
                <a:gridCol w="732769">
                  <a:extLst>
                    <a:ext uri="{9D8B030D-6E8A-4147-A177-3AD203B41FA5}">
                      <a16:colId xmlns:a16="http://schemas.microsoft.com/office/drawing/2014/main" val="4175840384"/>
                    </a:ext>
                  </a:extLst>
                </a:gridCol>
                <a:gridCol w="732769">
                  <a:extLst>
                    <a:ext uri="{9D8B030D-6E8A-4147-A177-3AD203B41FA5}">
                      <a16:colId xmlns:a16="http://schemas.microsoft.com/office/drawing/2014/main" val="586979886"/>
                    </a:ext>
                  </a:extLst>
                </a:gridCol>
              </a:tblGrid>
              <a:tr h="4071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o-RO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05267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376854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47515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5479225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1363586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7108330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777193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88067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1</a:t>
                      </a:r>
                      <a:endParaRPr lang="ro-RO" sz="17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367987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2666F5A-ABF3-4D0C-9C78-F3A4566E3E8E}"/>
              </a:ext>
            </a:extLst>
          </p:cNvPr>
          <p:cNvSpPr txBox="1"/>
          <p:nvPr userDrawn="1"/>
        </p:nvSpPr>
        <p:spPr>
          <a:xfrm>
            <a:off x="5578422" y="1700909"/>
            <a:ext cx="581927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200" u="none" strike="noStrike" kern="1200" cap="none" spc="0" normalizeH="0" baseline="0" noProof="0" dirty="0">
                <a:ln w="0"/>
                <a:solidFill>
                  <a:srgbClr val="5B9BD5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</a:rPr>
              <a:t>● </a:t>
            </a:r>
            <a:r>
              <a:rPr kumimoji="0" lang="en-US" u="none" strike="noStrike" kern="1200" cap="none" spc="0" normalizeH="0" baseline="0" noProof="0" dirty="0">
                <a:ln w="0"/>
                <a:solidFill>
                  <a:srgbClr val="5B9BD5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</a:rPr>
              <a:t>using a Karnaugh map is a much more efficient method to solve this exercise </a:t>
            </a:r>
          </a:p>
          <a:p>
            <a:r>
              <a:rPr lang="en-US" dirty="0">
                <a:ln w="0"/>
                <a:solidFill>
                  <a:srgbClr val="5B9BD5">
                    <a:lumMod val="40000"/>
                    <a:lumOff val="60000"/>
                  </a:srgbClr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</a:rPr>
              <a:t>- First, we will insert a new column for DCF; mind the sign, 1.</a:t>
            </a:r>
            <a:endParaRPr kumimoji="0" lang="en-US" u="none" strike="noStrike" kern="1200" cap="none" spc="0" normalizeH="0" baseline="0" noProof="0" dirty="0">
              <a:ln w="0"/>
              <a:solidFill>
                <a:srgbClr val="5B9BD5">
                  <a:lumMod val="40000"/>
                  <a:lumOff val="60000"/>
                </a:srgbClr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1AB9B8C-976D-4E08-937F-220D269B7E7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37209045"/>
              </p:ext>
            </p:extLst>
          </p:nvPr>
        </p:nvGraphicFramePr>
        <p:xfrm>
          <a:off x="3891996" y="1664861"/>
          <a:ext cx="696277" cy="3528277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696277">
                  <a:extLst>
                    <a:ext uri="{9D8B030D-6E8A-4147-A177-3AD203B41FA5}">
                      <a16:colId xmlns:a16="http://schemas.microsoft.com/office/drawing/2014/main" val="591948818"/>
                    </a:ext>
                  </a:extLst>
                </a:gridCol>
              </a:tblGrid>
              <a:tr h="40710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DCF</a:t>
                      </a:r>
                      <a:endParaRPr lang="ro-RO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784531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0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416265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1</a:t>
                      </a:r>
                      <a:r>
                        <a:rPr lang="en-US" sz="1700" dirty="0"/>
                        <a:t> 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778853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2</a:t>
                      </a:r>
                      <a:endParaRPr lang="ro-RO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0622690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3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7264401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4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045369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5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8494300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6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48922"/>
                  </a:ext>
                </a:extLst>
              </a:tr>
              <a:tr h="390146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/>
                        <a:t>= m</a:t>
                      </a:r>
                      <a:r>
                        <a:rPr lang="en-US" sz="1700" baseline="-25000" dirty="0"/>
                        <a:t>7</a:t>
                      </a:r>
                      <a:endParaRPr lang="en-US" sz="1700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83930"/>
                  </a:ext>
                </a:extLst>
              </a:tr>
            </a:tbl>
          </a:graphicData>
        </a:graphic>
      </p:graphicFrame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303F6CC2-5EF2-4CFA-933E-1D6C9531E28D}"/>
              </a:ext>
            </a:extLst>
          </p:cNvPr>
          <p:cNvCxnSpPr>
            <a:cxnSpLocks/>
          </p:cNvCxnSpPr>
          <p:nvPr userDrawn="1"/>
        </p:nvCxnSpPr>
        <p:spPr>
          <a:xfrm>
            <a:off x="4176802" y="3555881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C0EC770A-1656-4904-B081-18FFCDBE7728}"/>
              </a:ext>
            </a:extLst>
          </p:cNvPr>
          <p:cNvCxnSpPr>
            <a:cxnSpLocks/>
          </p:cNvCxnSpPr>
          <p:nvPr userDrawn="1"/>
        </p:nvCxnSpPr>
        <p:spPr>
          <a:xfrm>
            <a:off x="4176802" y="3165917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5A0B8F27-09C6-4C59-85FC-74316941051B}"/>
              </a:ext>
            </a:extLst>
          </p:cNvPr>
          <p:cNvCxnSpPr>
            <a:cxnSpLocks/>
          </p:cNvCxnSpPr>
          <p:nvPr userDrawn="1"/>
        </p:nvCxnSpPr>
        <p:spPr>
          <a:xfrm>
            <a:off x="4176802" y="5116253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BF1103C5-FA53-42DC-A73E-C4302D02057D}"/>
              </a:ext>
            </a:extLst>
          </p:cNvPr>
          <p:cNvCxnSpPr>
            <a:cxnSpLocks/>
          </p:cNvCxnSpPr>
          <p:nvPr userDrawn="1"/>
        </p:nvCxnSpPr>
        <p:spPr>
          <a:xfrm>
            <a:off x="4176802" y="4729133"/>
            <a:ext cx="284806" cy="44089"/>
          </a:xfrm>
          <a:prstGeom prst="curvedConnector3">
            <a:avLst>
              <a:gd name="adj1" fmla="val 50000"/>
            </a:avLst>
          </a:prstGeom>
          <a:ln w="38100">
            <a:solidFill>
              <a:srgbClr val="EB73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11981BB-6162-4476-8E64-B07DB9BBB81F}"/>
              </a:ext>
            </a:extLst>
          </p:cNvPr>
          <p:cNvSpPr txBox="1"/>
          <p:nvPr userDrawn="1"/>
        </p:nvSpPr>
        <p:spPr>
          <a:xfrm>
            <a:off x="5578422" y="3085079"/>
            <a:ext cx="29521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 = m</a:t>
            </a:r>
            <a:r>
              <a:rPr lang="en-US" b="1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="1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="1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m</a:t>
            </a:r>
            <a:r>
              <a:rPr lang="en-US" b="1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BBE2A1-9F70-4CA2-B79E-21312079A038}"/>
              </a:ext>
            </a:extLst>
          </p:cNvPr>
          <p:cNvSpPr txBox="1"/>
          <p:nvPr userDrawn="1"/>
        </p:nvSpPr>
        <p:spPr>
          <a:xfrm>
            <a:off x="5573594" y="3910596"/>
            <a:ext cx="56330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Now, all we gotta do is give the value of 1 to the cells which correspond to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</a:t>
            </a:r>
            <a:r>
              <a:rPr lang="en-US" b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6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and m</a:t>
            </a:r>
            <a:r>
              <a:rPr lang="en-US" baseline="-25000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7</a:t>
            </a:r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n-US" baseline="-25000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D67014-25F2-4EC2-B39D-8EB9379A8F8C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E76758-1EEF-4275-9BDF-3A1D725035C2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7795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 4 (Slide I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outdoor, slope, night sky, ocean floor&#10;&#10;Description automatically generated">
            <a:extLst>
              <a:ext uri="{FF2B5EF4-FFF2-40B4-BE49-F238E27FC236}">
                <a16:creationId xmlns:a16="http://schemas.microsoft.com/office/drawing/2014/main" id="{E4C70EDD-010F-4957-985B-585F3CC7C5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" y="0"/>
            <a:ext cx="12190436" cy="6858000"/>
          </a:xfrm>
          <a:prstGeom prst="rect">
            <a:avLst/>
          </a:prstGeom>
        </p:spPr>
      </p:pic>
      <p:graphicFrame>
        <p:nvGraphicFramePr>
          <p:cNvPr id="11" name="Table 19">
            <a:extLst>
              <a:ext uri="{FF2B5EF4-FFF2-40B4-BE49-F238E27FC236}">
                <a16:creationId xmlns:a16="http://schemas.microsoft.com/office/drawing/2014/main" id="{090AC02C-E8BA-458A-BBF1-F4DE87432AB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44306773"/>
              </p:ext>
            </p:extLst>
          </p:nvPr>
        </p:nvGraphicFramePr>
        <p:xfrm>
          <a:off x="872255" y="1660219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A9F39AA-A65E-49B2-BB1C-D3BB3EE96760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62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5B9ECB8-5752-4493-9EC1-F17A5268E9C1}"/>
              </a:ext>
            </a:extLst>
          </p:cNvPr>
          <p:cNvCxnSpPr>
            <a:cxnSpLocks/>
          </p:cNvCxnSpPr>
          <p:nvPr userDrawn="1"/>
        </p:nvCxnSpPr>
        <p:spPr>
          <a:xfrm>
            <a:off x="872255" y="1660218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1C5B28B-B841-4B8A-8C6A-E85EEDACDAE7}"/>
              </a:ext>
            </a:extLst>
          </p:cNvPr>
          <p:cNvSpPr txBox="1"/>
          <p:nvPr userDrawn="1"/>
        </p:nvSpPr>
        <p:spPr>
          <a:xfrm>
            <a:off x="773655" y="741560"/>
            <a:ext cx="61696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We have three variables, our Karnaugh map will look like this:</a:t>
            </a:r>
          </a:p>
        </p:txBody>
      </p:sp>
      <p:graphicFrame>
        <p:nvGraphicFramePr>
          <p:cNvPr id="15" name="Table 19">
            <a:extLst>
              <a:ext uri="{FF2B5EF4-FFF2-40B4-BE49-F238E27FC236}">
                <a16:creationId xmlns:a16="http://schemas.microsoft.com/office/drawing/2014/main" id="{461F09BA-527F-41AB-AC6C-43772C107A0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5522226"/>
              </p:ext>
            </p:extLst>
          </p:nvPr>
        </p:nvGraphicFramePr>
        <p:xfrm>
          <a:off x="872255" y="1660217"/>
          <a:ext cx="5223745" cy="274320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044749">
                  <a:extLst>
                    <a:ext uri="{9D8B030D-6E8A-4147-A177-3AD203B41FA5}">
                      <a16:colId xmlns:a16="http://schemas.microsoft.com/office/drawing/2014/main" val="2404369479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2028732966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014584814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1277173975"/>
                    </a:ext>
                  </a:extLst>
                </a:gridCol>
                <a:gridCol w="1044749">
                  <a:extLst>
                    <a:ext uri="{9D8B030D-6E8A-4147-A177-3AD203B41FA5}">
                      <a16:colId xmlns:a16="http://schemas.microsoft.com/office/drawing/2014/main" val="4180124941"/>
                    </a:ext>
                  </a:extLst>
                </a:gridCol>
              </a:tblGrid>
              <a:tr h="788366">
                <a:tc>
                  <a:txBody>
                    <a:bodyPr/>
                    <a:lstStyle/>
                    <a:p>
                      <a:pPr algn="r"/>
                      <a:endParaRPr lang="en-US" dirty="0"/>
                    </a:p>
                    <a:p>
                      <a:pPr algn="r"/>
                      <a:r>
                        <a:rPr lang="en-US" dirty="0"/>
                        <a:t>  YZ</a:t>
                      </a:r>
                      <a:r>
                        <a:rPr lang="en-US" sz="200" dirty="0"/>
                        <a:t>.</a:t>
                      </a:r>
                      <a:endParaRPr lang="en-US" dirty="0"/>
                    </a:p>
                    <a:p>
                      <a:pPr algn="l"/>
                      <a:r>
                        <a:rPr lang="en-US" dirty="0"/>
                        <a:t>      </a:t>
                      </a:r>
                      <a:r>
                        <a:rPr lang="en-US" baseline="-25000" dirty="0"/>
                        <a:t> </a:t>
                      </a:r>
                      <a:r>
                        <a:rPr lang="en-US" dirty="0"/>
                        <a:t>X</a:t>
                      </a:r>
                      <a:endParaRPr lang="ro-RO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00</a:t>
                      </a:r>
                    </a:p>
                  </a:txBody>
                  <a:tcPr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01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11</a:t>
                      </a:r>
                      <a:endParaRPr lang="ro-RO" dirty="0"/>
                    </a:p>
                  </a:txBody>
                  <a:tcP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  <a:p>
                      <a:pPr algn="ctr"/>
                      <a:r>
                        <a:rPr lang="en-US" dirty="0"/>
                        <a:t>10</a:t>
                      </a:r>
                      <a:endParaRPr lang="ro-RO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02993492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>
                          <a:solidFill>
                            <a:srgbClr val="FE2A7B"/>
                          </a:solidFill>
                        </a:rPr>
                        <a:t>0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1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3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2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563274"/>
                  </a:ext>
                </a:extLst>
              </a:tr>
              <a:tr h="680795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  <a:p>
                      <a:pPr algn="ctr"/>
                      <a:endParaRPr lang="ro-RO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1A3368">
                            <a:shade val="30000"/>
                            <a:satMod val="115000"/>
                          </a:srgbClr>
                        </a:gs>
                        <a:gs pos="50000">
                          <a:srgbClr val="1A3368">
                            <a:shade val="67500"/>
                            <a:satMod val="115000"/>
                          </a:srgbClr>
                        </a:gs>
                        <a:gs pos="100000">
                          <a:srgbClr val="1A3368">
                            <a:shade val="100000"/>
                            <a:satMod val="115000"/>
                          </a:srgbClr>
                        </a:gs>
                      </a:gsLst>
                      <a:lin ang="81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4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5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>
                          <a:solidFill>
                            <a:srgbClr val="FE2A7B"/>
                          </a:solidFill>
                        </a:rPr>
                        <a:t>7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endParaRPr lang="en-US" b="1" baseline="-25000" dirty="0">
                        <a:solidFill>
                          <a:srgbClr val="FE2A7B"/>
                        </a:solidFill>
                      </a:endParaRPr>
                    </a:p>
                    <a:p>
                      <a:pPr algn="l"/>
                      <a:r>
                        <a:rPr lang="en-US" b="1" baseline="-25000" dirty="0">
                          <a:solidFill>
                            <a:srgbClr val="FE2A7B"/>
                          </a:solidFill>
                        </a:rPr>
                        <a:t>6</a:t>
                      </a:r>
                      <a:endParaRPr lang="ro-RO" b="1" baseline="-25000" dirty="0">
                        <a:solidFill>
                          <a:srgbClr val="FE2A7B"/>
                        </a:solidFill>
                      </a:endParaRP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668322"/>
                  </a:ext>
                </a:extLst>
              </a:tr>
            </a:tbl>
          </a:graphicData>
        </a:graphic>
      </p:graphicFrame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B30B59-48A6-488D-927B-5F44A4CDC6DF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79788"/>
            <a:ext cx="1012724" cy="87782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ADE8DA5-098C-4361-8579-553BF011E05C}"/>
              </a:ext>
            </a:extLst>
          </p:cNvPr>
          <p:cNvCxnSpPr>
            <a:cxnSpLocks/>
          </p:cNvCxnSpPr>
          <p:nvPr userDrawn="1"/>
        </p:nvCxnSpPr>
        <p:spPr>
          <a:xfrm>
            <a:off x="897499" y="1682259"/>
            <a:ext cx="1037968" cy="89987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BBBEFAD-C147-4D80-B2E1-AE9833AABBE5}"/>
              </a:ext>
            </a:extLst>
          </p:cNvPr>
          <p:cNvSpPr txBox="1"/>
          <p:nvPr userDrawn="1"/>
        </p:nvSpPr>
        <p:spPr>
          <a:xfrm>
            <a:off x="7102929" y="1344145"/>
            <a:ext cx="28770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 need to count the cells.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35902CC-8230-4B30-8227-FE9E4132C0B8}"/>
              </a:ext>
            </a:extLst>
          </p:cNvPr>
          <p:cNvSpPr txBox="1"/>
          <p:nvPr userDrawn="1"/>
        </p:nvSpPr>
        <p:spPr>
          <a:xfrm>
            <a:off x="6943285" y="2118701"/>
            <a:ext cx="4665074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The reason why the count is not in order is that we interchanged the positions 2 and 3, respectively 6 and 7, so that we will only have 1 Hamming distance between our cases.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from 00 to 01, there is 1 Hamming distance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from 01 to 11, there is 1 Hamming distance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from 11 to 10, there is 1 Hamming distance</a:t>
            </a:r>
          </a:p>
          <a:p>
            <a:endParaRPr lang="en-US" dirty="0">
              <a:ln w="0"/>
              <a:solidFill>
                <a:schemeClr val="accent5">
                  <a:lumMod val="40000"/>
                  <a:lumOff val="6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2000" b="1" i="1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 opposed to:</a:t>
            </a:r>
          </a:p>
          <a:p>
            <a:r>
              <a:rPr lang="en-US" dirty="0">
                <a:ln w="0"/>
                <a:solidFill>
                  <a:schemeClr val="accent5">
                    <a:lumMod val="40000"/>
                    <a:lumOff val="6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“ from 01 to 10: 2 Hamming distances ”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D57E2FA-784E-4883-83B2-7B2530998707}"/>
              </a:ext>
            </a:extLst>
          </p:cNvPr>
          <p:cNvSpPr txBox="1"/>
          <p:nvPr userDrawn="1"/>
        </p:nvSpPr>
        <p:spPr>
          <a:xfrm>
            <a:off x="302043" y="6398165"/>
            <a:ext cx="2878468" cy="27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o-RO" sz="1200" i="1" dirty="0">
                <a:solidFill>
                  <a:schemeClr val="bg1">
                    <a:lumMod val="75000"/>
                  </a:schemeClr>
                </a:solidFill>
              </a:rPr>
              <a:t>Paraschiv Diana-Andreea, December 2021</a:t>
            </a:r>
            <a:endParaRPr lang="en-US" sz="1200" i="1" dirty="0">
              <a:solidFill>
                <a:schemeClr val="bg1">
                  <a:lumMod val="75000"/>
                </a:schemeClr>
              </a:solidFill>
            </a:endParaRPr>
          </a:p>
          <a:p>
            <a:endParaRPr lang="ro-RO" sz="1200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5596F9A-F263-4BF3-B1DA-E297007A2B74}"/>
              </a:ext>
            </a:extLst>
          </p:cNvPr>
          <p:cNvSpPr txBox="1"/>
          <p:nvPr userDrawn="1"/>
        </p:nvSpPr>
        <p:spPr>
          <a:xfrm>
            <a:off x="11390173" y="6381437"/>
            <a:ext cx="4997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1400" i="1" dirty="0">
                <a:solidFill>
                  <a:schemeClr val="bg1">
                    <a:lumMod val="75000"/>
                  </a:schemeClr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925789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0FF132E-EC75-40C8-B39E-AB8787DB17B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C305C1C-5CFB-4465-8A6C-FF3BCC7D2E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lum bright="70000" contrast="-70000"/>
          </a:blip>
          <a:srcRect l="57500" t="11593" r="7826" b="70810"/>
          <a:stretch/>
        </p:blipFill>
        <p:spPr>
          <a:xfrm>
            <a:off x="7010400" y="795130"/>
            <a:ext cx="4227444" cy="12067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C7E2F0A-628D-499E-9602-7AB9D1B008EC}"/>
              </a:ext>
            </a:extLst>
          </p:cNvPr>
          <p:cNvSpPr/>
          <p:nvPr userDrawn="1"/>
        </p:nvSpPr>
        <p:spPr>
          <a:xfrm>
            <a:off x="7681421" y="1075318"/>
            <a:ext cx="1691489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Paraschiv Diana</a:t>
            </a:r>
          </a:p>
          <a:p>
            <a:r>
              <a:rPr lang="en-US" dirty="0">
                <a:ln w="0"/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Times New Roman" panose="02020603050405020304" pitchFamily="18" charset="0"/>
              </a:rPr>
              <a:t>1034-G</a:t>
            </a:r>
            <a:endParaRPr lang="en-US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Times New Roman" panose="02020603050405020304" pitchFamily="18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B592761-1404-4F4B-A720-43BF9CA4B1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lum bright="70000" contrast="-70000"/>
          </a:blip>
          <a:srcRect l="20107" t="40785" r="19022" b="21157"/>
          <a:stretch/>
        </p:blipFill>
        <p:spPr>
          <a:xfrm>
            <a:off x="2451652" y="2796968"/>
            <a:ext cx="7421218" cy="2609918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0B268D9-34CB-4913-A0B2-B4BB964BC4D6}"/>
              </a:ext>
            </a:extLst>
          </p:cNvPr>
          <p:cNvSpPr/>
          <p:nvPr userDrawn="1"/>
        </p:nvSpPr>
        <p:spPr>
          <a:xfrm>
            <a:off x="2623930" y="2967334"/>
            <a:ext cx="7248940" cy="230832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3600" b="1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TC 4</a:t>
            </a:r>
            <a:r>
              <a:rPr lang="en-US" sz="3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  <a:p>
            <a:r>
              <a:rPr lang="en-US" sz="3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ex. 1, 2, 3, 4 – </a:t>
            </a: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HOW TO SOLVE THEM</a:t>
            </a:r>
          </a:p>
          <a:p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(step by step)</a:t>
            </a:r>
          </a:p>
          <a:p>
            <a:r>
              <a:rPr lang="en-US" sz="36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rgbClr val="002865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7720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356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276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5565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7920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7763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544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8811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977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7404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069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482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2024-03-24T12:48:26Z</dcterms:created>
  <dcterms:modified xsi:type="dcterms:W3CDTF">2024-03-24T13:37:04Z</dcterms:modified>
</cp:coreProperties>
</file>

<file path=docProps/thumbnail.jpeg>
</file>